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webextensions/webextension1.xml" ContentType="application/vnd.ms-office.webextension+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0"/>
  </p:notesMasterIdLst>
  <p:sldIdLst>
    <p:sldId id="256" r:id="rId2"/>
    <p:sldId id="276" r:id="rId3"/>
    <p:sldId id="257" r:id="rId4"/>
    <p:sldId id="258" r:id="rId5"/>
    <p:sldId id="302" r:id="rId6"/>
    <p:sldId id="283" r:id="rId7"/>
    <p:sldId id="285" r:id="rId8"/>
    <p:sldId id="284" r:id="rId9"/>
    <p:sldId id="304" r:id="rId10"/>
    <p:sldId id="259" r:id="rId11"/>
    <p:sldId id="280" r:id="rId12"/>
    <p:sldId id="282" r:id="rId13"/>
    <p:sldId id="281" r:id="rId14"/>
    <p:sldId id="286" r:id="rId15"/>
    <p:sldId id="279" r:id="rId16"/>
    <p:sldId id="307" r:id="rId17"/>
    <p:sldId id="267" r:id="rId18"/>
    <p:sldId id="274" r:id="rId19"/>
    <p:sldId id="273" r:id="rId20"/>
    <p:sldId id="287" r:id="rId21"/>
    <p:sldId id="288" r:id="rId22"/>
    <p:sldId id="305" r:id="rId23"/>
    <p:sldId id="275" r:id="rId24"/>
    <p:sldId id="266" r:id="rId25"/>
    <p:sldId id="269" r:id="rId26"/>
    <p:sldId id="289" r:id="rId27"/>
    <p:sldId id="290" r:id="rId28"/>
    <p:sldId id="291" r:id="rId29"/>
    <p:sldId id="292" r:id="rId30"/>
    <p:sldId id="293" r:id="rId31"/>
    <p:sldId id="268" r:id="rId32"/>
    <p:sldId id="308" r:id="rId33"/>
    <p:sldId id="306" r:id="rId34"/>
    <p:sldId id="271" r:id="rId35"/>
    <p:sldId id="294" r:id="rId36"/>
    <p:sldId id="295" r:id="rId37"/>
    <p:sldId id="296" r:id="rId38"/>
    <p:sldId id="297" r:id="rId39"/>
    <p:sldId id="298" r:id="rId40"/>
    <p:sldId id="299" r:id="rId41"/>
    <p:sldId id="300" r:id="rId42"/>
    <p:sldId id="301" r:id="rId43"/>
    <p:sldId id="277" r:id="rId44"/>
    <p:sldId id="272" r:id="rId45"/>
    <p:sldId id="262" r:id="rId46"/>
    <p:sldId id="270" r:id="rId47"/>
    <p:sldId id="264" r:id="rId48"/>
    <p:sldId id="303"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723D"/>
    <a:srgbClr val="F4D85D"/>
    <a:srgbClr val="0C7FAB"/>
    <a:srgbClr val="F5F5F8"/>
    <a:srgbClr val="7C7B8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47F30D-BD7C-5D40-BF11-6EE7F1ACA2D6}" v="12" dt="2021-07-10T14:30:44.8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6197"/>
  </p:normalViewPr>
  <p:slideViewPr>
    <p:cSldViewPr snapToGrid="0" snapToObjects="1">
      <p:cViewPr>
        <p:scale>
          <a:sx n="74" d="100"/>
          <a:sy n="74" d="100"/>
        </p:scale>
        <p:origin x="816" y="11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jpg>
</file>

<file path=ppt/media/image11.png>
</file>

<file path=ppt/media/image12.svg>
</file>

<file path=ppt/media/image13.png>
</file>

<file path=ppt/media/image14.svg>
</file>

<file path=ppt/media/image15.png>
</file>

<file path=ppt/media/image16.svg>
</file>

<file path=ppt/media/image2.svg>
</file>

<file path=ppt/media/image3.gif>
</file>

<file path=ppt/media/image4.gif>
</file>

<file path=ppt/media/image5.png>
</file>

<file path=ppt/media/image6.gif>
</file>

<file path=ppt/media/image7.g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CD06F0-EE66-A642-9C02-4CE46E71DF37}" type="datetimeFigureOut">
              <a:rPr lang="en-US" smtClean="0"/>
              <a:t>7/21/21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B33CCC-F7DF-304D-93F6-EC11DAD3A329}" type="slidenum">
              <a:rPr lang="en-US" smtClean="0"/>
              <a:t>‹#›</a:t>
            </a:fld>
            <a:endParaRPr lang="en-US"/>
          </a:p>
        </p:txBody>
      </p:sp>
    </p:spTree>
    <p:extLst>
      <p:ext uri="{BB962C8B-B14F-4D97-AF65-F5344CB8AC3E}">
        <p14:creationId xmlns:p14="http://schemas.microsoft.com/office/powerpoint/2010/main" val="3011177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Across all levels these three things are always there. The importance of each changes at the different levels.</a:t>
            </a:r>
          </a:p>
        </p:txBody>
      </p:sp>
      <p:sp>
        <p:nvSpPr>
          <p:cNvPr id="4" name="Slide Number Placeholder 3"/>
          <p:cNvSpPr>
            <a:spLocks noGrp="1"/>
          </p:cNvSpPr>
          <p:nvPr>
            <p:ph type="sldNum" sz="quarter" idx="5"/>
          </p:nvPr>
        </p:nvSpPr>
        <p:spPr/>
        <p:txBody>
          <a:bodyPr/>
          <a:lstStyle/>
          <a:p>
            <a:fld id="{D1B33CCC-F7DF-304D-93F6-EC11DAD3A329}" type="slidenum">
              <a:rPr lang="en-US" smtClean="0"/>
              <a:t>14</a:t>
            </a:fld>
            <a:endParaRPr lang="en-US"/>
          </a:p>
        </p:txBody>
      </p:sp>
    </p:spTree>
    <p:extLst>
      <p:ext uri="{BB962C8B-B14F-4D97-AF65-F5344CB8AC3E}">
        <p14:creationId xmlns:p14="http://schemas.microsoft.com/office/powerpoint/2010/main" val="37692028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C2A1D-C33A-D748-B85B-F5C5D42C73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C597F9-5831-7E4C-9876-8717A01822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11B8B2-558C-5942-A767-7392112FA07E}"/>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5" name="Footer Placeholder 4">
            <a:extLst>
              <a:ext uri="{FF2B5EF4-FFF2-40B4-BE49-F238E27FC236}">
                <a16:creationId xmlns:a16="http://schemas.microsoft.com/office/drawing/2014/main" id="{044BF91D-3D64-9748-889E-EC8FF88387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35FF93-B140-E345-9086-764EF6F33A3B}"/>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062374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9CA24-7C42-8E4A-B75B-33D616AC36E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F905503-2688-7D4B-ACA1-BAD35CC976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39F90A-453D-B045-A4C5-6C71B22129C1}"/>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5" name="Footer Placeholder 4">
            <a:extLst>
              <a:ext uri="{FF2B5EF4-FFF2-40B4-BE49-F238E27FC236}">
                <a16:creationId xmlns:a16="http://schemas.microsoft.com/office/drawing/2014/main" id="{3746E7B5-878A-7745-BEBC-2D0FCD00A2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E2DF68-9F94-584C-B922-BBBED3B291DB}"/>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769737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3EA574-8335-284A-9E78-6406438249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6819188-E4A8-CB4D-9AF8-24FB5F59FB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1A5D82-E8E0-7548-A230-6500F3DA0F76}"/>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5" name="Footer Placeholder 4">
            <a:extLst>
              <a:ext uri="{FF2B5EF4-FFF2-40B4-BE49-F238E27FC236}">
                <a16:creationId xmlns:a16="http://schemas.microsoft.com/office/drawing/2014/main" id="{F52C3B21-F7C8-0846-B94E-ECADF5BAB3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3CAAA-E067-9B40-AD6C-1747C2F9EE97}"/>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926577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B1543-5DA5-DA45-AE95-85ECE1B6E9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CC77D7-7ACC-1D43-AED8-B8DB2B0821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75FF26-05AE-6548-9732-D3EB0936D611}"/>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5" name="Footer Placeholder 4">
            <a:extLst>
              <a:ext uri="{FF2B5EF4-FFF2-40B4-BE49-F238E27FC236}">
                <a16:creationId xmlns:a16="http://schemas.microsoft.com/office/drawing/2014/main" id="{CDB794FE-DD4B-2445-9E53-2118BC0D46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F11A34-F1B1-BA49-B2F1-8C57FF84AC51}"/>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874303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FA9AF-181B-5B43-819D-DBD1B8D57A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407388-C3A0-7149-AEB6-01CA38D0F8C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C2245A-673A-D147-9A9A-089A3D951991}"/>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5" name="Footer Placeholder 4">
            <a:extLst>
              <a:ext uri="{FF2B5EF4-FFF2-40B4-BE49-F238E27FC236}">
                <a16:creationId xmlns:a16="http://schemas.microsoft.com/office/drawing/2014/main" id="{867233C6-4931-EB47-B986-725732109E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0A91D9-2205-3046-B95E-E168FFEDBAA3}"/>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551066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BC9A4-1CAC-FE41-BD79-9F96ACF709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D2FDEC5-5459-1244-B5F5-FA5F2414A0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B69C6A-FF6B-E14C-BC20-4F4DD04FC9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8AD56D-4608-D04B-BEA1-668BDE7A0471}"/>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6" name="Footer Placeholder 5">
            <a:extLst>
              <a:ext uri="{FF2B5EF4-FFF2-40B4-BE49-F238E27FC236}">
                <a16:creationId xmlns:a16="http://schemas.microsoft.com/office/drawing/2014/main" id="{3F0B7A83-B94E-A644-BA2C-AD5C208660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C077C0-B324-E843-8FAE-14DB78BBEC22}"/>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306689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2FA87-B0A2-594F-9F4B-2FEA5999A1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6B69A7-9C41-1646-A9B8-1B05E01587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2C0818A-E821-9E40-BBFB-EA8A7D1686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D90131-1407-1E4A-8DDA-3BA4506967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A21FEC-577C-8D46-8E37-4D6AAE1801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5E386A-3903-7C4E-BB84-B27970A97169}"/>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8" name="Footer Placeholder 7">
            <a:extLst>
              <a:ext uri="{FF2B5EF4-FFF2-40B4-BE49-F238E27FC236}">
                <a16:creationId xmlns:a16="http://schemas.microsoft.com/office/drawing/2014/main" id="{6EE94DB3-E098-C746-9897-08C8C7B9306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426DE47-4C72-B84B-8DFD-A7F7910D4ADA}"/>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4107818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C1CE0-665C-7A49-83B2-14C5007AB06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3BE433-0EBF-3146-92A2-F5996845EA08}"/>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4" name="Footer Placeholder 3">
            <a:extLst>
              <a:ext uri="{FF2B5EF4-FFF2-40B4-BE49-F238E27FC236}">
                <a16:creationId xmlns:a16="http://schemas.microsoft.com/office/drawing/2014/main" id="{E3ABA8DB-D4F8-604E-9650-1D8E0E1F19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7E80A63-BBC1-2143-9E57-31D0667C1E5E}"/>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4236876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29872F-F52A-3445-A4B6-157522EC572C}"/>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3" name="Footer Placeholder 2">
            <a:extLst>
              <a:ext uri="{FF2B5EF4-FFF2-40B4-BE49-F238E27FC236}">
                <a16:creationId xmlns:a16="http://schemas.microsoft.com/office/drawing/2014/main" id="{A2CA8403-A6D9-214C-A348-F8F07DC3D5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868BB8-D360-7441-BE97-371F3FC33396}"/>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349867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52BE4-8536-2046-B3FF-147F467315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31D6378-C47F-454E-A60E-1BD50C258F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4EFC59-7CAD-BE41-A40A-B98EB7BF8B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A7A9F2-AF15-1B45-A530-6EFCE81FBF38}"/>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6" name="Footer Placeholder 5">
            <a:extLst>
              <a:ext uri="{FF2B5EF4-FFF2-40B4-BE49-F238E27FC236}">
                <a16:creationId xmlns:a16="http://schemas.microsoft.com/office/drawing/2014/main" id="{65C4FA45-620D-024A-88D1-761A5852B1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EC72AE-CE81-9440-AB36-45ECDAC319A5}"/>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2288297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FF9FA-5644-354C-A4B1-A93EE21D0B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3BC768A-9337-3B4B-A980-E3FBC769BC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CDA738-E6C6-4540-9AB5-CC42EE68C1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D95840-8FF9-824B-A5E9-E97206AF4403}"/>
              </a:ext>
            </a:extLst>
          </p:cNvPr>
          <p:cNvSpPr>
            <a:spLocks noGrp="1"/>
          </p:cNvSpPr>
          <p:nvPr>
            <p:ph type="dt" sz="half" idx="10"/>
          </p:nvPr>
        </p:nvSpPr>
        <p:spPr/>
        <p:txBody>
          <a:bodyPr/>
          <a:lstStyle/>
          <a:p>
            <a:fld id="{20F8E112-8DDB-9C41-8ECD-A993A1C0C053}" type="datetimeFigureOut">
              <a:rPr lang="en-US" smtClean="0"/>
              <a:t>7/21/21</a:t>
            </a:fld>
            <a:endParaRPr lang="en-US"/>
          </a:p>
        </p:txBody>
      </p:sp>
      <p:sp>
        <p:nvSpPr>
          <p:cNvPr id="6" name="Footer Placeholder 5">
            <a:extLst>
              <a:ext uri="{FF2B5EF4-FFF2-40B4-BE49-F238E27FC236}">
                <a16:creationId xmlns:a16="http://schemas.microsoft.com/office/drawing/2014/main" id="{CCCA8A46-24FB-1E48-9DB0-B4886FC1BA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1241F6-804E-2342-8A63-D8D5E9278F65}"/>
              </a:ext>
            </a:extLst>
          </p:cNvPr>
          <p:cNvSpPr>
            <a:spLocks noGrp="1"/>
          </p:cNvSpPr>
          <p:nvPr>
            <p:ph type="sldNum" sz="quarter" idx="12"/>
          </p:nvPr>
        </p:nvSpPr>
        <p:spPr/>
        <p:txBody>
          <a:bodyPr/>
          <a:lstStyle/>
          <a:p>
            <a:fld id="{5D8B3D8D-4AFF-554E-845E-34AED711C908}" type="slidenum">
              <a:rPr lang="en-US" smtClean="0"/>
              <a:t>‹#›</a:t>
            </a:fld>
            <a:endParaRPr lang="en-US"/>
          </a:p>
        </p:txBody>
      </p:sp>
    </p:spTree>
    <p:extLst>
      <p:ext uri="{BB962C8B-B14F-4D97-AF65-F5344CB8AC3E}">
        <p14:creationId xmlns:p14="http://schemas.microsoft.com/office/powerpoint/2010/main" val="1190649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7386AF-B957-0C47-BB16-05AE36BE1C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1266B7-F5CD-4940-AD2E-8988E5BCDF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FF9AB9-D1B9-FD42-A35D-810357B93C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F8E112-8DDB-9C41-8ECD-A993A1C0C053}" type="datetimeFigureOut">
              <a:rPr lang="en-US" smtClean="0"/>
              <a:t>7/21/21</a:t>
            </a:fld>
            <a:endParaRPr lang="en-US"/>
          </a:p>
        </p:txBody>
      </p:sp>
      <p:sp>
        <p:nvSpPr>
          <p:cNvPr id="5" name="Footer Placeholder 4">
            <a:extLst>
              <a:ext uri="{FF2B5EF4-FFF2-40B4-BE49-F238E27FC236}">
                <a16:creationId xmlns:a16="http://schemas.microsoft.com/office/drawing/2014/main" id="{2FF0FD91-5B0B-E94D-A8E4-C983A0AC0D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53D93A6-64CE-CD4A-ACBE-C3C8AEBADB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8B3D8D-4AFF-554E-845E-34AED711C908}" type="slidenum">
              <a:rPr lang="en-US" smtClean="0"/>
              <a:t>‹#›</a:t>
            </a:fld>
            <a:endParaRPr lang="en-US"/>
          </a:p>
        </p:txBody>
      </p:sp>
    </p:spTree>
    <p:extLst>
      <p:ext uri="{BB962C8B-B14F-4D97-AF65-F5344CB8AC3E}">
        <p14:creationId xmlns:p14="http://schemas.microsoft.com/office/powerpoint/2010/main" val="20256960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merriam-webster.com/dictionary/lead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1/relationships/webextension" Target="../webextensions/webextension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www.indeed.com/career-advice/career-development/10-common-leadership-style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10.jpg"/><Relationship Id="rId7"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hyperlink" Target="https://github.com/iamkeeler/THAT-Conference/" TargetMode="External"/><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A855B-D030-174F-8847-447EE8278BDB}"/>
              </a:ext>
            </a:extLst>
          </p:cNvPr>
          <p:cNvSpPr>
            <a:spLocks noGrp="1"/>
          </p:cNvSpPr>
          <p:nvPr>
            <p:ph type="ctrTitle"/>
          </p:nvPr>
        </p:nvSpPr>
        <p:spPr>
          <a:xfrm>
            <a:off x="0" y="2579556"/>
            <a:ext cx="12192000" cy="2387600"/>
          </a:xfrm>
        </p:spPr>
        <p:txBody>
          <a:bodyPr>
            <a:noAutofit/>
          </a:bodyPr>
          <a:lstStyle/>
          <a:p>
            <a:r>
              <a:rPr lang="en-US" sz="8800">
                <a:latin typeface="Segoe UI" panose="020B0502040204020203" pitchFamily="34" charset="0"/>
                <a:cs typeface="Segoe UI" panose="020B0502040204020203" pitchFamily="34" charset="0"/>
              </a:rPr>
              <a:t>BECOMING A </a:t>
            </a:r>
            <a:r>
              <a:rPr lang="en-US" sz="8800" b="1">
                <a:latin typeface="Segoe UI" panose="020B0502040204020203" pitchFamily="34" charset="0"/>
                <a:cs typeface="Segoe UI" panose="020B0502040204020203" pitchFamily="34" charset="0"/>
              </a:rPr>
              <a:t>LEADER</a:t>
            </a:r>
            <a:endParaRPr lang="en-US" sz="8800" b="1" dirty="0">
              <a:latin typeface="Segoe UI" panose="020B0502040204020203" pitchFamily="34" charset="0"/>
              <a:cs typeface="Segoe UI" panose="020B0502040204020203" pitchFamily="34" charset="0"/>
            </a:endParaRPr>
          </a:p>
        </p:txBody>
      </p:sp>
      <p:sp>
        <p:nvSpPr>
          <p:cNvPr id="3" name="Subtitle 2">
            <a:extLst>
              <a:ext uri="{FF2B5EF4-FFF2-40B4-BE49-F238E27FC236}">
                <a16:creationId xmlns:a16="http://schemas.microsoft.com/office/drawing/2014/main" id="{86C941A7-4627-2545-B8F8-AEDBCF059BD3}"/>
              </a:ext>
            </a:extLst>
          </p:cNvPr>
          <p:cNvSpPr>
            <a:spLocks noGrp="1"/>
          </p:cNvSpPr>
          <p:nvPr>
            <p:ph type="subTitle" idx="1"/>
          </p:nvPr>
        </p:nvSpPr>
        <p:spPr>
          <a:xfrm>
            <a:off x="1524000" y="4833571"/>
            <a:ext cx="9144000" cy="1655762"/>
          </a:xfrm>
        </p:spPr>
        <p:txBody>
          <a:bodyPr/>
          <a:lstStyle/>
          <a:p>
            <a:r>
              <a:rPr lang="en-US">
                <a:latin typeface="Museo 300" panose="02000000000000000000" pitchFamily="2" charset="77"/>
              </a:rPr>
              <a:t>What to do when everyone looks to you</a:t>
            </a:r>
            <a:endParaRPr lang="en-US" dirty="0">
              <a:latin typeface="Museo 300" panose="02000000000000000000" pitchFamily="2" charset="77"/>
            </a:endParaRPr>
          </a:p>
        </p:txBody>
      </p:sp>
      <p:pic>
        <p:nvPicPr>
          <p:cNvPr id="9" name="Graphic 8">
            <a:extLst>
              <a:ext uri="{FF2B5EF4-FFF2-40B4-BE49-F238E27FC236}">
                <a16:creationId xmlns:a16="http://schemas.microsoft.com/office/drawing/2014/main" id="{D8052445-975D-3642-9020-6D8E9E67782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19350" y="-137934"/>
            <a:ext cx="7353300" cy="4902200"/>
          </a:xfrm>
          <a:prstGeom prst="rect">
            <a:avLst/>
          </a:prstGeom>
        </p:spPr>
      </p:pic>
      <p:sp>
        <p:nvSpPr>
          <p:cNvPr id="25" name="Rectangle 24">
            <a:extLst>
              <a:ext uri="{FF2B5EF4-FFF2-40B4-BE49-F238E27FC236}">
                <a16:creationId xmlns:a16="http://schemas.microsoft.com/office/drawing/2014/main" id="{1DBC53D7-1F87-DD43-B26C-DD879B09D0DF}"/>
              </a:ext>
            </a:extLst>
          </p:cNvPr>
          <p:cNvSpPr/>
          <p:nvPr/>
        </p:nvSpPr>
        <p:spPr>
          <a:xfrm>
            <a:off x="7129153" y="6489333"/>
            <a:ext cx="3538847" cy="368667"/>
          </a:xfrm>
          <a:prstGeom prst="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6033734-19BD-0340-8944-118A93FE7AB8}"/>
              </a:ext>
            </a:extLst>
          </p:cNvPr>
          <p:cNvSpPr/>
          <p:nvPr/>
        </p:nvSpPr>
        <p:spPr>
          <a:xfrm>
            <a:off x="10668000" y="6489332"/>
            <a:ext cx="1575459" cy="368667"/>
          </a:xfrm>
          <a:prstGeom prst="rect">
            <a:avLst/>
          </a:prstGeom>
          <a:solidFill>
            <a:srgbClr val="F4D8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32F6195-A142-CA4D-B0D4-1BD587D1399E}"/>
              </a:ext>
            </a:extLst>
          </p:cNvPr>
          <p:cNvSpPr/>
          <p:nvPr/>
        </p:nvSpPr>
        <p:spPr>
          <a:xfrm>
            <a:off x="-1" y="6489332"/>
            <a:ext cx="7129153" cy="368667"/>
          </a:xfrm>
          <a:prstGeom prst="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7932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AB5654-9B17-F34B-875F-B1ECDA2D6C5F}"/>
              </a:ext>
            </a:extLst>
          </p:cNvPr>
          <p:cNvSpPr>
            <a:spLocks noGrp="1"/>
          </p:cNvSpPr>
          <p:nvPr>
            <p:ph idx="1"/>
          </p:nvPr>
        </p:nvSpPr>
        <p:spPr>
          <a:xfrm>
            <a:off x="0" y="2097376"/>
            <a:ext cx="11353800" cy="2663248"/>
          </a:xfrm>
        </p:spPr>
        <p:txBody>
          <a:bodyPr>
            <a:noAutofit/>
          </a:bodyPr>
          <a:lstStyle/>
          <a:p>
            <a:pPr marL="457200" lvl="1" indent="0">
              <a:buNone/>
            </a:pPr>
            <a:r>
              <a:rPr lang="en-US" sz="5400" dirty="0">
                <a:latin typeface="Museo 500" panose="02000000000000000000" pitchFamily="2" charset="77"/>
              </a:rPr>
              <a:t>What is a </a:t>
            </a:r>
            <a:r>
              <a:rPr lang="en-US" sz="5400" i="1" dirty="0">
                <a:solidFill>
                  <a:srgbClr val="EA723D"/>
                </a:solidFill>
                <a:latin typeface="Museo 500" panose="02000000000000000000" pitchFamily="2" charset="77"/>
              </a:rPr>
              <a:t>Leader</a:t>
            </a:r>
            <a:r>
              <a:rPr lang="en-US" sz="5400" dirty="0">
                <a:latin typeface="Museo 500" panose="02000000000000000000" pitchFamily="2" charset="77"/>
              </a:rPr>
              <a:t>?</a:t>
            </a:r>
          </a:p>
          <a:p>
            <a:pPr marL="457200" lvl="1" indent="0">
              <a:buNone/>
            </a:pPr>
            <a:r>
              <a:rPr lang="en-US" sz="5400" dirty="0">
                <a:latin typeface="Museo 500" panose="02000000000000000000" pitchFamily="2" charset="77"/>
              </a:rPr>
              <a:t>What are </a:t>
            </a:r>
            <a:r>
              <a:rPr lang="en-US" sz="5400" i="1" dirty="0">
                <a:solidFill>
                  <a:srgbClr val="EA723D"/>
                </a:solidFill>
                <a:latin typeface="Museo 500" panose="02000000000000000000" pitchFamily="2" charset="77"/>
              </a:rPr>
              <a:t>Leader Points</a:t>
            </a:r>
            <a:r>
              <a:rPr lang="en-US" sz="5400" dirty="0">
                <a:latin typeface="Museo 500" panose="02000000000000000000" pitchFamily="2" charset="77"/>
              </a:rPr>
              <a:t>?</a:t>
            </a:r>
          </a:p>
          <a:p>
            <a:pPr marL="457200" lvl="1" indent="0">
              <a:buNone/>
            </a:pPr>
            <a:r>
              <a:rPr lang="en-US" sz="5400" dirty="0">
                <a:latin typeface="Museo 500" panose="02000000000000000000" pitchFamily="2" charset="77"/>
              </a:rPr>
              <a:t>What </a:t>
            </a:r>
            <a:r>
              <a:rPr lang="en-US" sz="5400" i="1" dirty="0">
                <a:solidFill>
                  <a:srgbClr val="EA723D"/>
                </a:solidFill>
                <a:latin typeface="Museo 500" panose="02000000000000000000" pitchFamily="2" charset="77"/>
              </a:rPr>
              <a:t>Types of Leaders </a:t>
            </a:r>
            <a:r>
              <a:rPr lang="en-US" sz="5400" dirty="0">
                <a:latin typeface="Museo 500" panose="02000000000000000000" pitchFamily="2" charset="77"/>
              </a:rPr>
              <a:t>are there?</a:t>
            </a:r>
          </a:p>
        </p:txBody>
      </p:sp>
    </p:spTree>
    <p:extLst>
      <p:ext uri="{BB962C8B-B14F-4D97-AF65-F5344CB8AC3E}">
        <p14:creationId xmlns:p14="http://schemas.microsoft.com/office/powerpoint/2010/main" val="1926183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FDD5E0-8982-C543-AC1E-0650B1E80988}"/>
              </a:ext>
            </a:extLst>
          </p:cNvPr>
          <p:cNvSpPr>
            <a:spLocks noGrp="1"/>
          </p:cNvSpPr>
          <p:nvPr>
            <p:ph idx="1"/>
          </p:nvPr>
        </p:nvSpPr>
        <p:spPr>
          <a:xfrm>
            <a:off x="956950" y="1588116"/>
            <a:ext cx="10515600" cy="4351338"/>
          </a:xfrm>
        </p:spPr>
        <p:txBody>
          <a:bodyPr>
            <a:normAutofit fontScale="77500" lnSpcReduction="20000"/>
          </a:bodyPr>
          <a:lstStyle/>
          <a:p>
            <a:pPr marL="0" indent="0" fontAlgn="base">
              <a:buNone/>
            </a:pPr>
            <a:r>
              <a:rPr lang="en-US" sz="3800" b="1" dirty="0">
                <a:latin typeface="Museo 700" panose="02000000000000000000" pitchFamily="2" charset="77"/>
                <a:cs typeface="Segoe UI" panose="020B0502040204020203" pitchFamily="34" charset="0"/>
              </a:rPr>
              <a:t>Definition of </a:t>
            </a:r>
            <a:r>
              <a:rPr lang="en-US" sz="3800" b="1" dirty="0">
                <a:solidFill>
                  <a:srgbClr val="EA723D"/>
                </a:solidFill>
                <a:latin typeface="Museo 700" panose="02000000000000000000" pitchFamily="2" charset="77"/>
                <a:cs typeface="Segoe UI" panose="020B0502040204020203" pitchFamily="34" charset="0"/>
              </a:rPr>
              <a:t>Leader</a:t>
            </a:r>
          </a:p>
          <a:p>
            <a:pPr marL="514350" indent="-514350" fontAlgn="base">
              <a:buFont typeface="+mj-lt"/>
              <a:buAutoNum type="arabicParenR"/>
            </a:pPr>
            <a:r>
              <a:rPr lang="en-US" dirty="0">
                <a:latin typeface="Museo 500" panose="02000000000000000000" pitchFamily="2" charset="77"/>
                <a:cs typeface="Segoe UI" panose="020B0502040204020203" pitchFamily="34" charset="0"/>
              </a:rPr>
              <a:t>something that </a:t>
            </a:r>
            <a:r>
              <a:rPr lang="en-US" dirty="0">
                <a:latin typeface="Museo 500" panose="02000000000000000000" pitchFamily="2" charset="77"/>
                <a:cs typeface="Segoe UI" panose="020B0502040204020203" pitchFamily="34" charset="0"/>
                <a:hlinkClick r:id="rId2"/>
              </a:rPr>
              <a:t>leads</a:t>
            </a:r>
            <a:endParaRPr lang="en-US" dirty="0">
              <a:latin typeface="Museo 500" panose="02000000000000000000" pitchFamily="2" charset="77"/>
              <a:cs typeface="Segoe UI" panose="020B0502040204020203" pitchFamily="34" charset="0"/>
            </a:endParaRPr>
          </a:p>
          <a:p>
            <a:pPr marL="514350" indent="-514350" fontAlgn="base">
              <a:buFont typeface="+mj-lt"/>
              <a:buAutoNum type="arabicParenR"/>
            </a:pPr>
            <a:r>
              <a:rPr lang="en-US" dirty="0">
                <a:latin typeface="Museo 500" panose="02000000000000000000" pitchFamily="2" charset="77"/>
                <a:cs typeface="Segoe UI" panose="020B0502040204020203" pitchFamily="34" charset="0"/>
              </a:rPr>
              <a:t>a person who leads: such as</a:t>
            </a:r>
          </a:p>
          <a:p>
            <a:pPr marL="914400" lvl="1" indent="-457200">
              <a:buFont typeface="+mj-lt"/>
              <a:buAutoNum type="arabicParenR"/>
            </a:pPr>
            <a:r>
              <a:rPr lang="en-US" dirty="0">
                <a:latin typeface="Museo 500" panose="02000000000000000000" pitchFamily="2" charset="77"/>
                <a:cs typeface="Segoe UI" panose="020B0502040204020203" pitchFamily="34" charset="0"/>
              </a:rPr>
              <a:t>GUIDE, CONDUCTOR, The tour leader recommended several restaurants in the area.</a:t>
            </a:r>
          </a:p>
          <a:p>
            <a:pPr marL="1371600" lvl="2" indent="-457200">
              <a:buFont typeface="+mj-lt"/>
              <a:buAutoNum type="arabicParenR"/>
            </a:pPr>
            <a:r>
              <a:rPr lang="en-US" dirty="0">
                <a:latin typeface="Museo 500" panose="02000000000000000000" pitchFamily="2" charset="77"/>
                <a:cs typeface="Segoe UI" panose="020B0502040204020203" pitchFamily="34" charset="0"/>
              </a:rPr>
              <a:t>a person who directs a military force or unit leaders of the army</a:t>
            </a:r>
          </a:p>
          <a:p>
            <a:pPr marL="1371600" lvl="2" indent="-457200">
              <a:buFont typeface="+mj-lt"/>
              <a:buAutoNum type="arabicParenR"/>
            </a:pPr>
            <a:r>
              <a:rPr lang="en-US" dirty="0">
                <a:latin typeface="Museo 500" panose="02000000000000000000" pitchFamily="2" charset="77"/>
                <a:cs typeface="Segoe UI" panose="020B0502040204020203" pitchFamily="34" charset="0"/>
              </a:rPr>
              <a:t>a person who has commanding authority or influence a leader in the reform movement</a:t>
            </a:r>
          </a:p>
          <a:p>
            <a:pPr marL="1371600" lvl="2" indent="-457200">
              <a:buFont typeface="+mj-lt"/>
              <a:buAutoNum type="arabicParenR"/>
            </a:pPr>
            <a:r>
              <a:rPr lang="en-US" dirty="0">
                <a:latin typeface="Museo 500" panose="02000000000000000000" pitchFamily="2" charset="77"/>
                <a:cs typeface="Segoe UI" panose="020B0502040204020203" pitchFamily="34" charset="0"/>
              </a:rPr>
              <a:t>the principal officer of a British political party</a:t>
            </a:r>
          </a:p>
          <a:p>
            <a:pPr marL="1371600" lvl="2" indent="-457200">
              <a:buFont typeface="+mj-lt"/>
              <a:buAutoNum type="arabicParenR"/>
            </a:pPr>
            <a:r>
              <a:rPr lang="en-US" dirty="0">
                <a:latin typeface="Museo 500" panose="02000000000000000000" pitchFamily="2" charset="77"/>
                <a:cs typeface="Segoe UI" panose="020B0502040204020203" pitchFamily="34" charset="0"/>
              </a:rPr>
              <a:t>a party member chosen to manage party activities in a legislative </a:t>
            </a:r>
            <a:r>
              <a:rPr lang="en-US" dirty="0" err="1">
                <a:latin typeface="Museo 500" panose="02000000000000000000" pitchFamily="2" charset="77"/>
                <a:cs typeface="Segoe UI" panose="020B0502040204020203" pitchFamily="34" charset="0"/>
              </a:rPr>
              <a:t>bodythe</a:t>
            </a:r>
            <a:r>
              <a:rPr lang="en-US" dirty="0">
                <a:latin typeface="Museo 500" panose="02000000000000000000" pitchFamily="2" charset="77"/>
                <a:cs typeface="Segoe UI" panose="020B0502040204020203" pitchFamily="34" charset="0"/>
              </a:rPr>
              <a:t> majority leader</a:t>
            </a:r>
          </a:p>
          <a:p>
            <a:pPr marL="1371600" lvl="2" indent="-457200">
              <a:buFont typeface="+mj-lt"/>
              <a:buAutoNum type="arabicParenR"/>
            </a:pPr>
            <a:r>
              <a:rPr lang="en-US" dirty="0">
                <a:latin typeface="Museo 500" panose="02000000000000000000" pitchFamily="2" charset="77"/>
                <a:cs typeface="Segoe UI" panose="020B0502040204020203" pitchFamily="34" charset="0"/>
              </a:rPr>
              <a:t>such a party member presiding over the whole legislative body when the party constitutes a majority the leader of the House</a:t>
            </a:r>
          </a:p>
          <a:p>
            <a:pPr marL="914400" lvl="1" indent="-457200">
              <a:buFont typeface="+mj-lt"/>
              <a:buAutoNum type="arabicParenR"/>
            </a:pPr>
            <a:r>
              <a:rPr lang="en-US" dirty="0">
                <a:latin typeface="Museo 500" panose="02000000000000000000" pitchFamily="2" charset="77"/>
                <a:cs typeface="Segoe UI" panose="020B0502040204020203" pitchFamily="34" charset="0"/>
              </a:rPr>
              <a:t>CONDUCTOR sense the orchestra's leader</a:t>
            </a:r>
          </a:p>
          <a:p>
            <a:pPr marL="1371600" lvl="2" indent="-457200">
              <a:buFont typeface="+mj-lt"/>
              <a:buAutoNum type="arabicParenR"/>
            </a:pPr>
            <a:r>
              <a:rPr lang="en-US" dirty="0">
                <a:latin typeface="Museo 500" panose="02000000000000000000" pitchFamily="2" charset="77"/>
                <a:cs typeface="Segoe UI" panose="020B0502040204020203" pitchFamily="34" charset="0"/>
              </a:rPr>
              <a:t>a first or principal performer of a group. The concertmaster is the leader of the violin section.</a:t>
            </a:r>
          </a:p>
          <a:p>
            <a:pPr marL="514350" indent="-514350">
              <a:buFont typeface="+mj-lt"/>
              <a:buAutoNum type="arabicParenR"/>
            </a:pPr>
            <a:r>
              <a:rPr lang="en-US" dirty="0">
                <a:latin typeface="Museo 500" panose="02000000000000000000" pitchFamily="2" charset="77"/>
                <a:cs typeface="Segoe UI" panose="020B0502040204020203" pitchFamily="34" charset="0"/>
              </a:rPr>
              <a:t>a horse placed in advance of the other horses of a team</a:t>
            </a:r>
          </a:p>
        </p:txBody>
      </p:sp>
      <p:sp>
        <p:nvSpPr>
          <p:cNvPr id="4" name="Left Brace 3">
            <a:extLst>
              <a:ext uri="{FF2B5EF4-FFF2-40B4-BE49-F238E27FC236}">
                <a16:creationId xmlns:a16="http://schemas.microsoft.com/office/drawing/2014/main" id="{CFC95B69-41C5-8C4F-AA31-DD1FBE655E2B}"/>
              </a:ext>
            </a:extLst>
          </p:cNvPr>
          <p:cNvSpPr/>
          <p:nvPr/>
        </p:nvSpPr>
        <p:spPr>
          <a:xfrm>
            <a:off x="166130" y="1623741"/>
            <a:ext cx="498887" cy="3660778"/>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21A21ADA-2DB1-8D4B-9E37-2F3C92517F32}"/>
              </a:ext>
            </a:extLst>
          </p:cNvPr>
          <p:cNvSpPr/>
          <p:nvPr/>
        </p:nvSpPr>
        <p:spPr>
          <a:xfrm rot="10800000">
            <a:off x="11526983" y="1623741"/>
            <a:ext cx="498887" cy="3660778"/>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1526282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FDD5E0-8982-C543-AC1E-0650B1E80988}"/>
              </a:ext>
            </a:extLst>
          </p:cNvPr>
          <p:cNvSpPr>
            <a:spLocks noGrp="1"/>
          </p:cNvSpPr>
          <p:nvPr>
            <p:ph idx="1"/>
          </p:nvPr>
        </p:nvSpPr>
        <p:spPr>
          <a:xfrm>
            <a:off x="571500" y="2798020"/>
            <a:ext cx="11049000" cy="1261959"/>
          </a:xfrm>
        </p:spPr>
        <p:txBody>
          <a:bodyPr>
            <a:noAutofit/>
          </a:bodyPr>
          <a:lstStyle/>
          <a:p>
            <a:pPr marL="0" indent="0">
              <a:buNone/>
            </a:pPr>
            <a:r>
              <a:rPr lang="en-US" sz="8800" b="1" dirty="0">
                <a:solidFill>
                  <a:schemeClr val="bg1"/>
                </a:solidFill>
                <a:latin typeface="Museo 900" panose="02000000000000000000" pitchFamily="2" charset="77"/>
              </a:rPr>
              <a:t>Leader /= Manager</a:t>
            </a:r>
          </a:p>
        </p:txBody>
      </p:sp>
      <p:sp>
        <p:nvSpPr>
          <p:cNvPr id="5" name="TextBox 4">
            <a:extLst>
              <a:ext uri="{FF2B5EF4-FFF2-40B4-BE49-F238E27FC236}">
                <a16:creationId xmlns:a16="http://schemas.microsoft.com/office/drawing/2014/main" id="{D559AC85-BE43-6044-B113-56DF7F209DA0}"/>
              </a:ext>
            </a:extLst>
          </p:cNvPr>
          <p:cNvSpPr txBox="1"/>
          <p:nvPr/>
        </p:nvSpPr>
        <p:spPr>
          <a:xfrm>
            <a:off x="607125" y="3970316"/>
            <a:ext cx="5373907" cy="369332"/>
          </a:xfrm>
          <a:prstGeom prst="rect">
            <a:avLst/>
          </a:prstGeom>
          <a:noFill/>
        </p:spPr>
        <p:txBody>
          <a:bodyPr wrap="none" rtlCol="0">
            <a:spAutoFit/>
          </a:bodyPr>
          <a:lstStyle/>
          <a:p>
            <a:r>
              <a:rPr lang="en-US" dirty="0">
                <a:solidFill>
                  <a:schemeClr val="bg1"/>
                </a:solidFill>
                <a:latin typeface="Museo 500" panose="02000000000000000000" pitchFamily="2" charset="77"/>
              </a:rPr>
              <a:t>They can overlap but are not mutually exclusive</a:t>
            </a:r>
          </a:p>
        </p:txBody>
      </p:sp>
    </p:spTree>
    <p:extLst>
      <p:ext uri="{BB962C8B-B14F-4D97-AF65-F5344CB8AC3E}">
        <p14:creationId xmlns:p14="http://schemas.microsoft.com/office/powerpoint/2010/main" val="40331283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8" name="Add-in 7" title="Mentimeter - Interactive Presentations">
                <a:extLst>
                  <a:ext uri="{FF2B5EF4-FFF2-40B4-BE49-F238E27FC236}">
                    <a16:creationId xmlns:a16="http://schemas.microsoft.com/office/drawing/2014/main" id="{2241F7C4-E81F-3C49-9CE5-162E55B33F09}"/>
                  </a:ext>
                </a:extLst>
              </p:cNvPr>
              <p:cNvGraphicFramePr>
                <a:graphicFrameLocks noGrp="1"/>
              </p:cNvGraphicFramePr>
              <p:nvPr>
                <p:extLst>
                  <p:ext uri="{D42A27DB-BD31-4B8C-83A1-F6EECF244321}">
                    <p14:modId xmlns:p14="http://schemas.microsoft.com/office/powerpoint/2010/main" val="2523922823"/>
                  </p:ext>
                </p:extLst>
              </p:nvPr>
            </p:nvGraphicFramePr>
            <p:xfrm>
              <a:off x="0" y="1"/>
              <a:ext cx="12192000" cy="6857999"/>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8" name="Add-in 7" title="Mentimeter - Interactive Presentations">
                <a:extLst>
                  <a:ext uri="{FF2B5EF4-FFF2-40B4-BE49-F238E27FC236}">
                    <a16:creationId xmlns:a16="http://schemas.microsoft.com/office/drawing/2014/main" id="{2241F7C4-E81F-3C49-9CE5-162E55B33F09}"/>
                  </a:ext>
                </a:extLst>
              </p:cNvPr>
              <p:cNvPicPr>
                <a:picLocks noGrp="1" noRot="1" noChangeAspect="1" noMove="1" noResize="1" noEditPoints="1" noAdjustHandles="1" noChangeArrowheads="1" noChangeShapeType="1"/>
              </p:cNvPicPr>
              <p:nvPr/>
            </p:nvPicPr>
            <p:blipFill>
              <a:blip r:embed="rId3"/>
              <a:stretch>
                <a:fillRect/>
              </a:stretch>
            </p:blipFill>
            <p:spPr>
              <a:xfrm>
                <a:off x="0" y="1"/>
                <a:ext cx="12192000" cy="6857999"/>
              </a:xfrm>
              <a:prstGeom prst="rect">
                <a:avLst/>
              </a:prstGeom>
            </p:spPr>
          </p:pic>
        </mc:Fallback>
      </mc:AlternateContent>
    </p:spTree>
    <p:extLst>
      <p:ext uri="{BB962C8B-B14F-4D97-AF65-F5344CB8AC3E}">
        <p14:creationId xmlns:p14="http://schemas.microsoft.com/office/powerpoint/2010/main" val="4026542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FDD5E0-8982-C543-AC1E-0650B1E80988}"/>
              </a:ext>
            </a:extLst>
          </p:cNvPr>
          <p:cNvSpPr>
            <a:spLocks noGrp="1"/>
          </p:cNvSpPr>
          <p:nvPr>
            <p:ph idx="1"/>
          </p:nvPr>
        </p:nvSpPr>
        <p:spPr>
          <a:xfrm>
            <a:off x="3661063" y="1991188"/>
            <a:ext cx="8214261" cy="2875623"/>
          </a:xfrm>
        </p:spPr>
        <p:txBody>
          <a:bodyPr anchor="ctr"/>
          <a:lstStyle/>
          <a:p>
            <a:pPr marL="0" indent="0">
              <a:buNone/>
            </a:pPr>
            <a:r>
              <a:rPr lang="en-US" b="1" dirty="0">
                <a:latin typeface="Museo 700" panose="02000000000000000000" pitchFamily="2" charset="77"/>
              </a:rPr>
              <a:t>Simple definition of a </a:t>
            </a:r>
            <a:r>
              <a:rPr lang="en-US" b="1" dirty="0">
                <a:solidFill>
                  <a:srgbClr val="EA723D"/>
                </a:solidFill>
                <a:latin typeface="Museo 700" panose="02000000000000000000" pitchFamily="2" charset="77"/>
              </a:rPr>
              <a:t>Leader</a:t>
            </a:r>
            <a:r>
              <a:rPr lang="en-US" b="1" dirty="0">
                <a:latin typeface="Museo 700" panose="02000000000000000000" pitchFamily="2" charset="77"/>
              </a:rPr>
              <a:t>:</a:t>
            </a:r>
          </a:p>
          <a:p>
            <a:pPr marL="0" indent="0">
              <a:buNone/>
            </a:pPr>
            <a:r>
              <a:rPr lang="en-US" dirty="0">
                <a:latin typeface="Museo 500" panose="02000000000000000000" pitchFamily="2" charset="77"/>
              </a:rPr>
              <a:t>A leader is someone who guides the purpose, people, and process</a:t>
            </a:r>
          </a:p>
        </p:txBody>
      </p:sp>
      <p:pic>
        <p:nvPicPr>
          <p:cNvPr id="6" name="Picture 5" descr="Icon&#10;&#10;Description automatically generated">
            <a:extLst>
              <a:ext uri="{FF2B5EF4-FFF2-40B4-BE49-F238E27FC236}">
                <a16:creationId xmlns:a16="http://schemas.microsoft.com/office/drawing/2014/main" id="{7EF33068-2683-3240-A7B5-A8C80A5166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022" y="2159000"/>
            <a:ext cx="2540000" cy="2540000"/>
          </a:xfrm>
          <a:prstGeom prst="rect">
            <a:avLst/>
          </a:prstGeom>
        </p:spPr>
      </p:pic>
    </p:spTree>
    <p:extLst>
      <p:ext uri="{BB962C8B-B14F-4D97-AF65-F5344CB8AC3E}">
        <p14:creationId xmlns:p14="http://schemas.microsoft.com/office/powerpoint/2010/main" val="2496671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FDD5E0-8982-C543-AC1E-0650B1E80988}"/>
              </a:ext>
            </a:extLst>
          </p:cNvPr>
          <p:cNvSpPr>
            <a:spLocks noGrp="1"/>
          </p:cNvSpPr>
          <p:nvPr>
            <p:ph idx="1"/>
          </p:nvPr>
        </p:nvSpPr>
        <p:spPr>
          <a:xfrm>
            <a:off x="838200" y="1705491"/>
            <a:ext cx="10515600" cy="3708276"/>
          </a:xfrm>
        </p:spPr>
        <p:txBody>
          <a:bodyPr/>
          <a:lstStyle/>
          <a:p>
            <a:pPr marL="0" indent="0">
              <a:buNone/>
            </a:pPr>
            <a:r>
              <a:rPr lang="en-US" b="1" dirty="0">
                <a:solidFill>
                  <a:srgbClr val="EA723D"/>
                </a:solidFill>
                <a:latin typeface="Museo 700" panose="02000000000000000000" pitchFamily="2" charset="77"/>
              </a:rPr>
              <a:t>Purpose</a:t>
            </a:r>
          </a:p>
          <a:p>
            <a:pPr lvl="1"/>
            <a:r>
              <a:rPr lang="en-US" dirty="0">
                <a:latin typeface="Museo 300" panose="02000000000000000000" pitchFamily="2" charset="77"/>
              </a:rPr>
              <a:t>How clearly a vision is communicated so that people can rally around it</a:t>
            </a:r>
          </a:p>
          <a:p>
            <a:pPr marL="0" indent="0">
              <a:buNone/>
            </a:pPr>
            <a:r>
              <a:rPr lang="en-US" b="1" dirty="0">
                <a:solidFill>
                  <a:srgbClr val="EA723D"/>
                </a:solidFill>
                <a:latin typeface="Museo 700" panose="02000000000000000000" pitchFamily="2" charset="77"/>
              </a:rPr>
              <a:t>People</a:t>
            </a:r>
          </a:p>
          <a:p>
            <a:pPr lvl="1"/>
            <a:r>
              <a:rPr lang="en-US" dirty="0">
                <a:latin typeface="Museo 300" panose="02000000000000000000" pitchFamily="2" charset="77"/>
              </a:rPr>
              <a:t>Being able to identify when the right people are in the right positions</a:t>
            </a:r>
          </a:p>
          <a:p>
            <a:pPr marL="0" indent="0">
              <a:buNone/>
            </a:pPr>
            <a:r>
              <a:rPr lang="en-US" b="1" dirty="0">
                <a:solidFill>
                  <a:srgbClr val="EA723D"/>
                </a:solidFill>
                <a:latin typeface="Museo 700" panose="02000000000000000000" pitchFamily="2" charset="77"/>
              </a:rPr>
              <a:t>Process</a:t>
            </a:r>
          </a:p>
          <a:p>
            <a:pPr lvl="1"/>
            <a:r>
              <a:rPr lang="en-US" dirty="0">
                <a:latin typeface="Museo 300" panose="02000000000000000000" pitchFamily="2" charset="77"/>
              </a:rPr>
              <a:t>Building a framework to enable the people to execute and get out of the way</a:t>
            </a:r>
          </a:p>
        </p:txBody>
      </p:sp>
    </p:spTree>
    <p:extLst>
      <p:ext uri="{BB962C8B-B14F-4D97-AF65-F5344CB8AC3E}">
        <p14:creationId xmlns:p14="http://schemas.microsoft.com/office/powerpoint/2010/main" val="1945129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5F4DC9-A29C-0B4D-A685-ABD4F6A25567}"/>
              </a:ext>
            </a:extLst>
          </p:cNvPr>
          <p:cNvSpPr>
            <a:spLocks noGrp="1"/>
          </p:cNvSpPr>
          <p:nvPr>
            <p:ph idx="1"/>
          </p:nvPr>
        </p:nvSpPr>
        <p:spPr>
          <a:xfrm>
            <a:off x="2457450" y="1739080"/>
            <a:ext cx="7277100" cy="3759848"/>
          </a:xfrm>
        </p:spPr>
        <p:txBody>
          <a:bodyPr>
            <a:noAutofit/>
          </a:bodyPr>
          <a:lstStyle/>
          <a:p>
            <a:pPr marL="0" indent="0">
              <a:buNone/>
            </a:pPr>
            <a:r>
              <a:rPr lang="en-US" b="1" dirty="0">
                <a:latin typeface="Museo 900" panose="02000000000000000000" pitchFamily="2" charset="77"/>
              </a:rPr>
              <a:t>Definition: </a:t>
            </a:r>
            <a:r>
              <a:rPr lang="en-US" b="1" dirty="0">
                <a:solidFill>
                  <a:srgbClr val="EA723D"/>
                </a:solidFill>
                <a:latin typeface="Museo 900" panose="02000000000000000000" pitchFamily="2" charset="77"/>
              </a:rPr>
              <a:t>Leader point</a:t>
            </a:r>
          </a:p>
          <a:p>
            <a:pPr lvl="1"/>
            <a:r>
              <a:rPr lang="en-US" dirty="0">
                <a:latin typeface="Museo 300" panose="02000000000000000000" pitchFamily="2" charset="77"/>
              </a:rPr>
              <a:t>A moment in time where individuals are looking or open to guidance</a:t>
            </a:r>
          </a:p>
          <a:p>
            <a:pPr lvl="1"/>
            <a:r>
              <a:rPr lang="en-US" dirty="0">
                <a:latin typeface="Museo 300" panose="02000000000000000000" pitchFamily="2" charset="77"/>
              </a:rPr>
              <a:t>An opportunity to align people to a purpose</a:t>
            </a:r>
          </a:p>
          <a:p>
            <a:pPr lvl="1"/>
            <a:r>
              <a:rPr lang="en-US" dirty="0">
                <a:latin typeface="Museo 300" panose="02000000000000000000" pitchFamily="2" charset="77"/>
              </a:rPr>
              <a:t>A chance to multiple the results of a team</a:t>
            </a:r>
          </a:p>
          <a:p>
            <a:pPr marL="457200" lvl="1" indent="0">
              <a:buNone/>
            </a:pPr>
            <a:endParaRPr lang="en-US" dirty="0">
              <a:latin typeface="Museo 300" panose="02000000000000000000" pitchFamily="2" charset="77"/>
            </a:endParaRPr>
          </a:p>
          <a:p>
            <a:pPr marL="0" indent="0">
              <a:buNone/>
            </a:pPr>
            <a:r>
              <a:rPr lang="en-US" sz="2400" dirty="0">
                <a:latin typeface="Segoe UI" panose="020B0502040204020203" pitchFamily="34" charset="0"/>
                <a:cs typeface="Segoe UI" panose="020B0502040204020203" pitchFamily="34" charset="0"/>
              </a:rPr>
              <a:t>A leader point is the moment of change that happens where you can choose to lead or choose to let it pass you by. Some will be obvious, and some will not be obvious</a:t>
            </a:r>
          </a:p>
          <a:p>
            <a:pPr marL="457200" lvl="1" indent="0">
              <a:buNone/>
            </a:pPr>
            <a:endParaRPr lang="en-US" dirty="0">
              <a:latin typeface="Museo 300" panose="02000000000000000000" pitchFamily="2" charset="77"/>
            </a:endParaRPr>
          </a:p>
        </p:txBody>
      </p:sp>
      <p:sp>
        <p:nvSpPr>
          <p:cNvPr id="6" name="Left Brace 5">
            <a:extLst>
              <a:ext uri="{FF2B5EF4-FFF2-40B4-BE49-F238E27FC236}">
                <a16:creationId xmlns:a16="http://schemas.microsoft.com/office/drawing/2014/main" id="{31B95750-D911-2D4E-AD73-8E4122B27668}"/>
              </a:ext>
            </a:extLst>
          </p:cNvPr>
          <p:cNvSpPr/>
          <p:nvPr/>
        </p:nvSpPr>
        <p:spPr>
          <a:xfrm>
            <a:off x="1381620" y="1816926"/>
            <a:ext cx="885825" cy="3646377"/>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F29F8773-938E-1442-9FE1-1FA3026A5A93}"/>
              </a:ext>
            </a:extLst>
          </p:cNvPr>
          <p:cNvSpPr/>
          <p:nvPr/>
        </p:nvSpPr>
        <p:spPr>
          <a:xfrm rot="10800000">
            <a:off x="9658722" y="1816926"/>
            <a:ext cx="885825" cy="3646377"/>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2014615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546E4F-4F4B-0F4B-A81A-B0ABCDCE9ED7}"/>
              </a:ext>
            </a:extLst>
          </p:cNvPr>
          <p:cNvSpPr>
            <a:spLocks noGrp="1"/>
          </p:cNvSpPr>
          <p:nvPr>
            <p:ph idx="1"/>
          </p:nvPr>
        </p:nvSpPr>
        <p:spPr>
          <a:xfrm>
            <a:off x="1942605" y="1718748"/>
            <a:ext cx="9517083" cy="4351338"/>
          </a:xfrm>
        </p:spPr>
        <p:txBody>
          <a:bodyPr/>
          <a:lstStyle/>
          <a:p>
            <a:pPr marL="0" indent="0">
              <a:spcAft>
                <a:spcPts val="1800"/>
              </a:spcAft>
              <a:buNone/>
            </a:pPr>
            <a:r>
              <a:rPr lang="en-US" dirty="0">
                <a:latin typeface="Museo 300" panose="02000000000000000000" pitchFamily="2" charset="77"/>
              </a:rPr>
              <a:t>That gut feeling where you “know” what should happen next but no one else sees it</a:t>
            </a:r>
          </a:p>
          <a:p>
            <a:pPr marL="0" indent="0">
              <a:spcAft>
                <a:spcPts val="1800"/>
              </a:spcAft>
              <a:buNone/>
            </a:pPr>
            <a:r>
              <a:rPr lang="en-US" dirty="0">
                <a:latin typeface="Museo 300" panose="02000000000000000000" pitchFamily="2" charset="77"/>
              </a:rPr>
              <a:t>When you are the most experienced or longest tenure</a:t>
            </a:r>
          </a:p>
          <a:p>
            <a:pPr marL="0" indent="0">
              <a:spcAft>
                <a:spcPts val="1800"/>
              </a:spcAft>
              <a:buNone/>
            </a:pPr>
            <a:r>
              <a:rPr lang="en-US" dirty="0">
                <a:latin typeface="Museo 300" panose="02000000000000000000" pitchFamily="2" charset="77"/>
              </a:rPr>
              <a:t>At the start of a project when direction is need </a:t>
            </a:r>
          </a:p>
          <a:p>
            <a:pPr marL="0" indent="0">
              <a:spcAft>
                <a:spcPts val="1800"/>
              </a:spcAft>
              <a:buNone/>
            </a:pPr>
            <a:r>
              <a:rPr lang="en-US" dirty="0">
                <a:latin typeface="Museo 300" panose="02000000000000000000" pitchFamily="2" charset="77"/>
              </a:rPr>
              <a:t>When a project is going off the rails</a:t>
            </a:r>
          </a:p>
          <a:p>
            <a:pPr marL="0" indent="0">
              <a:spcAft>
                <a:spcPts val="1800"/>
              </a:spcAft>
              <a:buNone/>
            </a:pPr>
            <a:r>
              <a:rPr lang="en-US" dirty="0">
                <a:latin typeface="Museo 300" panose="02000000000000000000" pitchFamily="2" charset="77"/>
              </a:rPr>
              <a:t>When things have reached a point of diminishing returns</a:t>
            </a:r>
          </a:p>
          <a:p>
            <a:pPr marL="0" indent="0">
              <a:spcAft>
                <a:spcPts val="1800"/>
              </a:spcAft>
              <a:buNone/>
            </a:pPr>
            <a:endParaRPr lang="en-US" dirty="0">
              <a:latin typeface="Museo 300" panose="02000000000000000000" pitchFamily="2" charset="77"/>
            </a:endParaRPr>
          </a:p>
        </p:txBody>
      </p:sp>
      <p:sp>
        <p:nvSpPr>
          <p:cNvPr id="4" name="TextBox 3">
            <a:extLst>
              <a:ext uri="{FF2B5EF4-FFF2-40B4-BE49-F238E27FC236}">
                <a16:creationId xmlns:a16="http://schemas.microsoft.com/office/drawing/2014/main" id="{5E9C83E8-4AB9-844D-BBAD-B346467AB253}"/>
              </a:ext>
            </a:extLst>
          </p:cNvPr>
          <p:cNvSpPr txBox="1"/>
          <p:nvPr/>
        </p:nvSpPr>
        <p:spPr>
          <a:xfrm>
            <a:off x="1942605" y="1072417"/>
            <a:ext cx="7063152" cy="646331"/>
          </a:xfrm>
          <a:prstGeom prst="rect">
            <a:avLst/>
          </a:prstGeom>
          <a:noFill/>
        </p:spPr>
        <p:txBody>
          <a:bodyPr wrap="none" rtlCol="0">
            <a:spAutoFit/>
          </a:bodyPr>
          <a:lstStyle/>
          <a:p>
            <a:r>
              <a:rPr lang="en-US" sz="3600" b="1" dirty="0">
                <a:latin typeface="Museo 700" panose="02000000000000000000" pitchFamily="2" charset="77"/>
              </a:rPr>
              <a:t>Common sign of a leader point</a:t>
            </a:r>
          </a:p>
        </p:txBody>
      </p:sp>
      <p:sp>
        <p:nvSpPr>
          <p:cNvPr id="10" name="Left Brace 9">
            <a:extLst>
              <a:ext uri="{FF2B5EF4-FFF2-40B4-BE49-F238E27FC236}">
                <a16:creationId xmlns:a16="http://schemas.microsoft.com/office/drawing/2014/main" id="{7DE52DBA-6379-5141-B6D1-BCC0AC12E16D}"/>
              </a:ext>
            </a:extLst>
          </p:cNvPr>
          <p:cNvSpPr/>
          <p:nvPr/>
        </p:nvSpPr>
        <p:spPr>
          <a:xfrm>
            <a:off x="1365662" y="2116985"/>
            <a:ext cx="463138" cy="890648"/>
          </a:xfrm>
          <a:prstGeom prst="leftBrace">
            <a:avLst/>
          </a:prstGeom>
          <a:ln w="3810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e 10">
            <a:extLst>
              <a:ext uri="{FF2B5EF4-FFF2-40B4-BE49-F238E27FC236}">
                <a16:creationId xmlns:a16="http://schemas.microsoft.com/office/drawing/2014/main" id="{DE35EE4E-30EC-DE49-B50F-A94939793372}"/>
              </a:ext>
            </a:extLst>
          </p:cNvPr>
          <p:cNvSpPr/>
          <p:nvPr/>
        </p:nvSpPr>
        <p:spPr>
          <a:xfrm>
            <a:off x="1365662" y="3102637"/>
            <a:ext cx="463138" cy="653142"/>
          </a:xfrm>
          <a:prstGeom prst="leftBrace">
            <a:avLst/>
          </a:prstGeom>
          <a:ln w="3810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e 11">
            <a:extLst>
              <a:ext uri="{FF2B5EF4-FFF2-40B4-BE49-F238E27FC236}">
                <a16:creationId xmlns:a16="http://schemas.microsoft.com/office/drawing/2014/main" id="{262D9467-CAC5-C649-8675-04F8F3C0585A}"/>
              </a:ext>
            </a:extLst>
          </p:cNvPr>
          <p:cNvSpPr/>
          <p:nvPr/>
        </p:nvSpPr>
        <p:spPr>
          <a:xfrm>
            <a:off x="1365662" y="3850782"/>
            <a:ext cx="463138" cy="653142"/>
          </a:xfrm>
          <a:prstGeom prst="leftBrace">
            <a:avLst/>
          </a:prstGeom>
          <a:ln w="3810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Left Brace 12">
            <a:extLst>
              <a:ext uri="{FF2B5EF4-FFF2-40B4-BE49-F238E27FC236}">
                <a16:creationId xmlns:a16="http://schemas.microsoft.com/office/drawing/2014/main" id="{5DDC2900-946F-8445-A5A3-C0168D9A982D}"/>
              </a:ext>
            </a:extLst>
          </p:cNvPr>
          <p:cNvSpPr/>
          <p:nvPr/>
        </p:nvSpPr>
        <p:spPr>
          <a:xfrm>
            <a:off x="1365662" y="4598928"/>
            <a:ext cx="463138" cy="653142"/>
          </a:xfrm>
          <a:prstGeom prst="leftBrace">
            <a:avLst/>
          </a:prstGeom>
          <a:ln w="3810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778682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pic>
        <p:nvPicPr>
          <p:cNvPr id="4" name="Picture 3" descr="Shape, rectangle&#10;&#10;Description automatically generated">
            <a:extLst>
              <a:ext uri="{FF2B5EF4-FFF2-40B4-BE49-F238E27FC236}">
                <a16:creationId xmlns:a16="http://schemas.microsoft.com/office/drawing/2014/main" id="{FFB09068-ACD2-8346-B7B3-25CCF3E9F0EE}"/>
              </a:ext>
            </a:extLst>
          </p:cNvPr>
          <p:cNvPicPr>
            <a:picLocks noChangeAspect="1"/>
          </p:cNvPicPr>
          <p:nvPr/>
        </p:nvPicPr>
        <p:blipFill>
          <a:blip r:embed="rId2"/>
          <a:stretch>
            <a:fillRect/>
          </a:stretch>
        </p:blipFill>
        <p:spPr>
          <a:xfrm rot="7697094" flipH="1">
            <a:off x="-60695" y="2469002"/>
            <a:ext cx="1919997" cy="1919997"/>
          </a:xfrm>
          <a:prstGeom prst="rect">
            <a:avLst/>
          </a:prstGeom>
        </p:spPr>
      </p:pic>
      <p:sp>
        <p:nvSpPr>
          <p:cNvPr id="3" name="Content Placeholder 2">
            <a:extLst>
              <a:ext uri="{FF2B5EF4-FFF2-40B4-BE49-F238E27FC236}">
                <a16:creationId xmlns:a16="http://schemas.microsoft.com/office/drawing/2014/main" id="{C7D30F06-4A81-5141-AB5D-6004E2D69D07}"/>
              </a:ext>
            </a:extLst>
          </p:cNvPr>
          <p:cNvSpPr>
            <a:spLocks noGrp="1"/>
          </p:cNvSpPr>
          <p:nvPr>
            <p:ph idx="1"/>
          </p:nvPr>
        </p:nvSpPr>
        <p:spPr>
          <a:xfrm>
            <a:off x="1063832" y="581891"/>
            <a:ext cx="11983192" cy="6127667"/>
          </a:xfrm>
        </p:spPr>
        <p:txBody>
          <a:bodyPr>
            <a:normAutofit/>
          </a:bodyPr>
          <a:lstStyle/>
          <a:p>
            <a:pPr marL="0" indent="0">
              <a:buNone/>
            </a:pPr>
            <a:r>
              <a:rPr lang="en-US" sz="8000" b="1" dirty="0">
                <a:solidFill>
                  <a:schemeClr val="bg1"/>
                </a:solidFill>
                <a:latin typeface="Museo 900" panose="02000000000000000000" pitchFamily="2" charset="77"/>
              </a:rPr>
              <a:t>Different stages of leadership </a:t>
            </a:r>
          </a:p>
          <a:p>
            <a:pPr marL="0" indent="0">
              <a:buNone/>
            </a:pPr>
            <a:endParaRPr lang="en-US" sz="8000" b="1" dirty="0">
              <a:solidFill>
                <a:schemeClr val="bg1"/>
              </a:solidFill>
              <a:latin typeface="Museo 900" panose="02000000000000000000" pitchFamily="2" charset="77"/>
            </a:endParaRPr>
          </a:p>
          <a:p>
            <a:pPr marL="0" indent="0">
              <a:buNone/>
            </a:pPr>
            <a:r>
              <a:rPr lang="en-US" sz="8000" b="1" dirty="0">
                <a:solidFill>
                  <a:schemeClr val="bg1"/>
                </a:solidFill>
                <a:latin typeface="Segoe UI" panose="020B0502040204020203" pitchFamily="34" charset="0"/>
                <a:cs typeface="Segoe UI" panose="020B0502040204020203" pitchFamily="34" charset="0"/>
              </a:rPr>
              <a:t>Have different leader points</a:t>
            </a:r>
          </a:p>
        </p:txBody>
      </p:sp>
    </p:spTree>
    <p:extLst>
      <p:ext uri="{BB962C8B-B14F-4D97-AF65-F5344CB8AC3E}">
        <p14:creationId xmlns:p14="http://schemas.microsoft.com/office/powerpoint/2010/main" val="2675376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93A331-E2D9-1442-B153-F19B21DCC07F}"/>
              </a:ext>
            </a:extLst>
          </p:cNvPr>
          <p:cNvSpPr>
            <a:spLocks noGrp="1"/>
          </p:cNvSpPr>
          <p:nvPr>
            <p:ph idx="1"/>
          </p:nvPr>
        </p:nvSpPr>
        <p:spPr>
          <a:xfrm>
            <a:off x="838200" y="1509435"/>
            <a:ext cx="10515600" cy="4351338"/>
          </a:xfrm>
        </p:spPr>
        <p:txBody>
          <a:bodyPr/>
          <a:lstStyle/>
          <a:p>
            <a:pPr marL="0" indent="0">
              <a:buNone/>
            </a:pPr>
            <a:r>
              <a:rPr lang="en-US" sz="5400" b="1" dirty="0">
                <a:latin typeface="Museo 700" panose="02000000000000000000" pitchFamily="2" charset="77"/>
              </a:rPr>
              <a:t>Early leader points</a:t>
            </a:r>
          </a:p>
          <a:p>
            <a:pPr lvl="1">
              <a:spcAft>
                <a:spcPts val="1800"/>
              </a:spcAft>
            </a:pPr>
            <a:r>
              <a:rPr lang="en-US" sz="3200" dirty="0">
                <a:latin typeface="Segoe UI" panose="020B0502040204020203" pitchFamily="34" charset="0"/>
                <a:cs typeface="Segoe UI" panose="020B0502040204020203" pitchFamily="34" charset="0"/>
              </a:rPr>
              <a:t>When team members come to you for advice</a:t>
            </a:r>
          </a:p>
          <a:p>
            <a:pPr lvl="1">
              <a:spcAft>
                <a:spcPts val="1800"/>
              </a:spcAft>
            </a:pPr>
            <a:r>
              <a:rPr lang="en-US" sz="3200" dirty="0">
                <a:latin typeface="Segoe UI" panose="020B0502040204020203" pitchFamily="34" charset="0"/>
                <a:cs typeface="Segoe UI" panose="020B0502040204020203" pitchFamily="34" charset="0"/>
              </a:rPr>
              <a:t>When in a group round table or planning where there is silence, people looking around</a:t>
            </a:r>
          </a:p>
          <a:p>
            <a:pPr lvl="1">
              <a:spcAft>
                <a:spcPts val="1800"/>
              </a:spcAft>
            </a:pPr>
            <a:r>
              <a:rPr lang="en-US" sz="3200" dirty="0">
                <a:latin typeface="Segoe UI" panose="020B0502040204020203" pitchFamily="34" charset="0"/>
                <a:cs typeface="Segoe UI" panose="020B0502040204020203" pitchFamily="34" charset="0"/>
              </a:rPr>
              <a:t>When a team needs to present an idea publicly</a:t>
            </a:r>
          </a:p>
          <a:p>
            <a:pPr lvl="1">
              <a:spcAft>
                <a:spcPts val="1800"/>
              </a:spcAft>
            </a:pPr>
            <a:r>
              <a:rPr lang="en-US" sz="3200" dirty="0">
                <a:latin typeface="Segoe UI" panose="020B0502040204020203" pitchFamily="34" charset="0"/>
                <a:cs typeface="Segoe UI" panose="020B0502040204020203" pitchFamily="34" charset="0"/>
              </a:rPr>
              <a:t>Usually focused on the “process”</a:t>
            </a:r>
          </a:p>
          <a:p>
            <a:pPr lvl="1"/>
            <a:endParaRPr lang="en-US" dirty="0"/>
          </a:p>
          <a:p>
            <a:endParaRPr lang="en-US" dirty="0"/>
          </a:p>
        </p:txBody>
      </p:sp>
    </p:spTree>
    <p:extLst>
      <p:ext uri="{BB962C8B-B14F-4D97-AF65-F5344CB8AC3E}">
        <p14:creationId xmlns:p14="http://schemas.microsoft.com/office/powerpoint/2010/main" val="1056318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90D0BC-1B4C-D047-9A7B-70DCC0DF9186}"/>
              </a:ext>
            </a:extLst>
          </p:cNvPr>
          <p:cNvSpPr>
            <a:spLocks noGrp="1"/>
          </p:cNvSpPr>
          <p:nvPr>
            <p:ph idx="1"/>
          </p:nvPr>
        </p:nvSpPr>
        <p:spPr/>
        <p:txBody>
          <a:bodyPr>
            <a:normAutofit/>
          </a:bodyPr>
          <a:lstStyle/>
          <a:p>
            <a:pPr marL="0" indent="0">
              <a:buNone/>
            </a:pPr>
            <a:r>
              <a:rPr lang="en-US" sz="3200" b="1" dirty="0">
                <a:solidFill>
                  <a:schemeClr val="bg1"/>
                </a:solidFill>
                <a:latin typeface="Segoe UI" panose="020B0502040204020203" pitchFamily="34" charset="0"/>
                <a:cs typeface="Segoe UI" panose="020B0502040204020203" pitchFamily="34" charset="0"/>
              </a:rPr>
              <a:t>CONGRATULATIONS! </a:t>
            </a:r>
          </a:p>
          <a:p>
            <a:pPr marL="0" indent="0">
              <a:buNone/>
            </a:pPr>
            <a:r>
              <a:rPr lang="en-US" sz="3200" dirty="0">
                <a:solidFill>
                  <a:schemeClr val="bg1"/>
                </a:solidFill>
                <a:latin typeface="Museo 300" panose="02000000000000000000" pitchFamily="2" charset="77"/>
              </a:rPr>
              <a:t>People are starting to look to you for advice, guidance and dare I say it, leadership. </a:t>
            </a:r>
          </a:p>
          <a:p>
            <a:pPr marL="0" indent="0">
              <a:buNone/>
            </a:pPr>
            <a:r>
              <a:rPr lang="en-US" sz="3200" dirty="0">
                <a:solidFill>
                  <a:schemeClr val="bg1"/>
                </a:solidFill>
                <a:latin typeface="Museo 300" panose="02000000000000000000" pitchFamily="2" charset="77"/>
              </a:rPr>
              <a:t>But after you pop the champagne, raise a glass and step into the next chapter, the truth hits you: you have no clue what to do next…</a:t>
            </a:r>
          </a:p>
        </p:txBody>
      </p:sp>
    </p:spTree>
    <p:extLst>
      <p:ext uri="{BB962C8B-B14F-4D97-AF65-F5344CB8AC3E}">
        <p14:creationId xmlns:p14="http://schemas.microsoft.com/office/powerpoint/2010/main" val="3949475320"/>
      </p:ext>
    </p:extLst>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93A331-E2D9-1442-B153-F19B21DCC07F}"/>
              </a:ext>
            </a:extLst>
          </p:cNvPr>
          <p:cNvSpPr>
            <a:spLocks noGrp="1"/>
          </p:cNvSpPr>
          <p:nvPr>
            <p:ph idx="1"/>
          </p:nvPr>
        </p:nvSpPr>
        <p:spPr>
          <a:xfrm>
            <a:off x="838200" y="1511297"/>
            <a:ext cx="10515600" cy="4351338"/>
          </a:xfrm>
        </p:spPr>
        <p:txBody>
          <a:bodyPr/>
          <a:lstStyle/>
          <a:p>
            <a:pPr marL="0" indent="0">
              <a:buNone/>
            </a:pPr>
            <a:r>
              <a:rPr lang="en-US" sz="5400" b="1" dirty="0">
                <a:latin typeface="Museo 700" panose="02000000000000000000" pitchFamily="2" charset="77"/>
              </a:rPr>
              <a:t>Mid leader points</a:t>
            </a:r>
          </a:p>
          <a:p>
            <a:pPr lvl="1">
              <a:spcAft>
                <a:spcPts val="1800"/>
              </a:spcAft>
            </a:pPr>
            <a:r>
              <a:rPr lang="en-US" sz="3200" dirty="0">
                <a:latin typeface="Segoe UI" panose="020B0502040204020203" pitchFamily="34" charset="0"/>
                <a:cs typeface="Segoe UI" panose="020B0502040204020203" pitchFamily="34" charset="0"/>
              </a:rPr>
              <a:t>Tend to come up in cross functional meetings or interactions</a:t>
            </a:r>
          </a:p>
          <a:p>
            <a:pPr lvl="1">
              <a:spcAft>
                <a:spcPts val="1800"/>
              </a:spcAft>
            </a:pPr>
            <a:r>
              <a:rPr lang="en-US" sz="3200" dirty="0">
                <a:latin typeface="Segoe UI" panose="020B0502040204020203" pitchFamily="34" charset="0"/>
                <a:cs typeface="Segoe UI" panose="020B0502040204020203" pitchFamily="34" charset="0"/>
              </a:rPr>
              <a:t>More visible and more obvious</a:t>
            </a:r>
          </a:p>
          <a:p>
            <a:pPr lvl="1">
              <a:spcAft>
                <a:spcPts val="1800"/>
              </a:spcAft>
            </a:pPr>
            <a:r>
              <a:rPr lang="en-US" sz="3200" dirty="0">
                <a:latin typeface="Segoe UI" panose="020B0502040204020203" pitchFamily="34" charset="0"/>
                <a:cs typeface="Segoe UI" panose="020B0502040204020203" pitchFamily="34" charset="0"/>
              </a:rPr>
              <a:t>Begin to focus more on the people with the process</a:t>
            </a:r>
          </a:p>
          <a:p>
            <a:pPr lvl="1">
              <a:spcAft>
                <a:spcPts val="1800"/>
              </a:spcAft>
            </a:pPr>
            <a:r>
              <a:rPr lang="en-US" sz="3200" dirty="0">
                <a:latin typeface="Segoe UI" panose="020B0502040204020203" pitchFamily="34" charset="0"/>
                <a:cs typeface="Segoe UI" panose="020B0502040204020203" pitchFamily="34" charset="0"/>
              </a:rPr>
              <a:t>Align to a larger purpose and distill it for the team</a:t>
            </a:r>
          </a:p>
          <a:p>
            <a:pPr lvl="1"/>
            <a:endParaRPr lang="en-US" dirty="0"/>
          </a:p>
          <a:p>
            <a:endParaRPr lang="en-US" dirty="0"/>
          </a:p>
        </p:txBody>
      </p:sp>
    </p:spTree>
    <p:extLst>
      <p:ext uri="{BB962C8B-B14F-4D97-AF65-F5344CB8AC3E}">
        <p14:creationId xmlns:p14="http://schemas.microsoft.com/office/powerpoint/2010/main" val="2583280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465BDF5-349C-6440-BCFF-BDC9F0196020}"/>
              </a:ext>
            </a:extLst>
          </p:cNvPr>
          <p:cNvSpPr txBox="1">
            <a:spLocks/>
          </p:cNvSpPr>
          <p:nvPr/>
        </p:nvSpPr>
        <p:spPr>
          <a:xfrm>
            <a:off x="838200" y="1511297"/>
            <a:ext cx="10515600"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5400" b="1" dirty="0">
                <a:latin typeface="Museo 700" panose="02000000000000000000" pitchFamily="2" charset="77"/>
              </a:rPr>
              <a:t>Senior leader points</a:t>
            </a:r>
          </a:p>
          <a:p>
            <a:pPr lvl="1">
              <a:spcAft>
                <a:spcPts val="1800"/>
              </a:spcAft>
            </a:pPr>
            <a:r>
              <a:rPr lang="en-US" sz="3200" dirty="0">
                <a:latin typeface="Segoe UI" panose="020B0502040204020203" pitchFamily="34" charset="0"/>
                <a:cs typeface="Segoe UI" panose="020B0502040204020203" pitchFamily="34" charset="0"/>
              </a:rPr>
              <a:t>More ambiguous, making decisions with less detail. More high-level direction</a:t>
            </a:r>
          </a:p>
          <a:p>
            <a:pPr lvl="1">
              <a:spcAft>
                <a:spcPts val="1800"/>
              </a:spcAft>
            </a:pPr>
            <a:r>
              <a:rPr lang="en-US" sz="3200" dirty="0">
                <a:latin typeface="Segoe UI" panose="020B0502040204020203" pitchFamily="34" charset="0"/>
                <a:cs typeface="Segoe UI" panose="020B0502040204020203" pitchFamily="34" charset="0"/>
              </a:rPr>
              <a:t>Setting the direction for multiple teams or products</a:t>
            </a:r>
          </a:p>
          <a:p>
            <a:pPr lvl="1">
              <a:spcAft>
                <a:spcPts val="1800"/>
              </a:spcAft>
            </a:pPr>
            <a:r>
              <a:rPr lang="en-US" sz="3200" dirty="0">
                <a:latin typeface="Segoe UI" panose="020B0502040204020203" pitchFamily="34" charset="0"/>
                <a:cs typeface="Segoe UI" panose="020B0502040204020203" pitchFamily="34" charset="0"/>
              </a:rPr>
              <a:t>Purpose is the key focus area</a:t>
            </a:r>
          </a:p>
          <a:p>
            <a:pPr lvl="1">
              <a:spcAft>
                <a:spcPts val="1800"/>
              </a:spcAft>
            </a:pPr>
            <a:r>
              <a:rPr lang="en-US" sz="3200" dirty="0">
                <a:latin typeface="Segoe UI" panose="020B0502040204020203" pitchFamily="34" charset="0"/>
                <a:cs typeface="Segoe UI" panose="020B0502040204020203" pitchFamily="34" charset="0"/>
              </a:rPr>
              <a:t>Creating a loose process that enables freedom for the people</a:t>
            </a:r>
          </a:p>
          <a:p>
            <a:pPr lvl="1"/>
            <a:endParaRPr lang="en-US" dirty="0"/>
          </a:p>
          <a:p>
            <a:endParaRPr lang="en-US" dirty="0"/>
          </a:p>
        </p:txBody>
      </p:sp>
    </p:spTree>
    <p:extLst>
      <p:ext uri="{BB962C8B-B14F-4D97-AF65-F5344CB8AC3E}">
        <p14:creationId xmlns:p14="http://schemas.microsoft.com/office/powerpoint/2010/main" val="18680997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4C92DCB-1915-EE48-9C59-55E6B8AB5D79}"/>
              </a:ext>
            </a:extLst>
          </p:cNvPr>
          <p:cNvSpPr/>
          <p:nvPr/>
        </p:nvSpPr>
        <p:spPr>
          <a:xfrm>
            <a:off x="2836663" y="0"/>
            <a:ext cx="6518673" cy="6858000"/>
          </a:xfrm>
          <a:prstGeom prst="parallelogram">
            <a:avLst/>
          </a:prstGeom>
          <a:solidFill>
            <a:srgbClr val="EA723D"/>
          </a:solidFill>
          <a:ln>
            <a:noFill/>
          </a:ln>
          <a:effectLst>
            <a:outerShdw blurRad="635000" dist="16391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195C69D7-6032-6B44-894E-C3C4EA6E7824}"/>
              </a:ext>
            </a:extLst>
          </p:cNvPr>
          <p:cNvSpPr/>
          <p:nvPr/>
        </p:nvSpPr>
        <p:spPr>
          <a:xfrm>
            <a:off x="7580113" y="0"/>
            <a:ext cx="6518673" cy="6858000"/>
          </a:xfrm>
          <a:prstGeom prst="parallelogram">
            <a:avLst/>
          </a:prstGeom>
          <a:solidFill>
            <a:srgbClr val="F4D85D"/>
          </a:solidFill>
          <a:ln>
            <a:noFill/>
          </a:ln>
          <a:effectLst>
            <a:outerShdw blurRad="635000" dist="152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C31118F-F622-DE49-8BE7-4AAD01A8FA84}"/>
              </a:ext>
            </a:extLst>
          </p:cNvPr>
          <p:cNvSpPr txBox="1"/>
          <p:nvPr/>
        </p:nvSpPr>
        <p:spPr>
          <a:xfrm>
            <a:off x="1008391" y="3771905"/>
            <a:ext cx="1632178"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IDENTIFY</a:t>
            </a:r>
          </a:p>
        </p:txBody>
      </p:sp>
      <p:sp>
        <p:nvSpPr>
          <p:cNvPr id="11" name="TextBox 10">
            <a:extLst>
              <a:ext uri="{FF2B5EF4-FFF2-40B4-BE49-F238E27FC236}">
                <a16:creationId xmlns:a16="http://schemas.microsoft.com/office/drawing/2014/main" id="{7D112D76-077F-5B40-851E-39CD14138117}"/>
              </a:ext>
            </a:extLst>
          </p:cNvPr>
          <p:cNvSpPr txBox="1"/>
          <p:nvPr/>
        </p:nvSpPr>
        <p:spPr>
          <a:xfrm>
            <a:off x="5457825" y="3771907"/>
            <a:ext cx="1008481"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PLAN</a:t>
            </a:r>
          </a:p>
        </p:txBody>
      </p:sp>
      <p:sp>
        <p:nvSpPr>
          <p:cNvPr id="12" name="TextBox 11">
            <a:extLst>
              <a:ext uri="{FF2B5EF4-FFF2-40B4-BE49-F238E27FC236}">
                <a16:creationId xmlns:a16="http://schemas.microsoft.com/office/drawing/2014/main" id="{54104B23-6A38-B242-89AF-0813FB5D929B}"/>
              </a:ext>
            </a:extLst>
          </p:cNvPr>
          <p:cNvSpPr txBox="1"/>
          <p:nvPr/>
        </p:nvSpPr>
        <p:spPr>
          <a:xfrm>
            <a:off x="9613915" y="3771906"/>
            <a:ext cx="1595309"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EXECUTE</a:t>
            </a:r>
          </a:p>
        </p:txBody>
      </p:sp>
      <p:sp>
        <p:nvSpPr>
          <p:cNvPr id="13" name="TextBox 12">
            <a:extLst>
              <a:ext uri="{FF2B5EF4-FFF2-40B4-BE49-F238E27FC236}">
                <a16:creationId xmlns:a16="http://schemas.microsoft.com/office/drawing/2014/main" id="{FFF08332-B599-7E4F-899F-BF8D28115DDF}"/>
              </a:ext>
            </a:extLst>
          </p:cNvPr>
          <p:cNvSpPr txBox="1"/>
          <p:nvPr/>
        </p:nvSpPr>
        <p:spPr>
          <a:xfrm>
            <a:off x="1360369" y="2433077"/>
            <a:ext cx="898003"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1</a:t>
            </a:r>
          </a:p>
        </p:txBody>
      </p:sp>
      <p:sp>
        <p:nvSpPr>
          <p:cNvPr id="14" name="TextBox 13">
            <a:extLst>
              <a:ext uri="{FF2B5EF4-FFF2-40B4-BE49-F238E27FC236}">
                <a16:creationId xmlns:a16="http://schemas.microsoft.com/office/drawing/2014/main" id="{EA5081CA-B3DA-4940-A225-32909C277333}"/>
              </a:ext>
            </a:extLst>
          </p:cNvPr>
          <p:cNvSpPr txBox="1"/>
          <p:nvPr/>
        </p:nvSpPr>
        <p:spPr>
          <a:xfrm>
            <a:off x="5489457" y="2433077"/>
            <a:ext cx="915635"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2</a:t>
            </a:r>
          </a:p>
        </p:txBody>
      </p:sp>
      <p:sp>
        <p:nvSpPr>
          <p:cNvPr id="15" name="TextBox 14">
            <a:extLst>
              <a:ext uri="{FF2B5EF4-FFF2-40B4-BE49-F238E27FC236}">
                <a16:creationId xmlns:a16="http://schemas.microsoft.com/office/drawing/2014/main" id="{92BE0A4A-B27B-5647-B69B-AA7FA9D3364B}"/>
              </a:ext>
            </a:extLst>
          </p:cNvPr>
          <p:cNvSpPr txBox="1"/>
          <p:nvPr/>
        </p:nvSpPr>
        <p:spPr>
          <a:xfrm>
            <a:off x="9943050" y="2433077"/>
            <a:ext cx="896399"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3</a:t>
            </a:r>
          </a:p>
        </p:txBody>
      </p:sp>
    </p:spTree>
    <p:extLst>
      <p:ext uri="{BB962C8B-B14F-4D97-AF65-F5344CB8AC3E}">
        <p14:creationId xmlns:p14="http://schemas.microsoft.com/office/powerpoint/2010/main" val="21793250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8623DF-F52B-C243-8760-E6E047CE5897}"/>
              </a:ext>
            </a:extLst>
          </p:cNvPr>
          <p:cNvSpPr>
            <a:spLocks noGrp="1"/>
          </p:cNvSpPr>
          <p:nvPr>
            <p:ph idx="1"/>
          </p:nvPr>
        </p:nvSpPr>
        <p:spPr>
          <a:xfrm>
            <a:off x="838200" y="1036420"/>
            <a:ext cx="10515600" cy="4785159"/>
          </a:xfrm>
        </p:spPr>
        <p:txBody>
          <a:bodyPr>
            <a:noAutofit/>
          </a:bodyPr>
          <a:lstStyle/>
          <a:p>
            <a:pPr marL="0" indent="0">
              <a:spcAft>
                <a:spcPts val="4800"/>
              </a:spcAft>
              <a:buNone/>
            </a:pPr>
            <a:r>
              <a:rPr lang="en-US" sz="7200" b="1" dirty="0">
                <a:latin typeface="Museo 700" panose="02000000000000000000" pitchFamily="2" charset="77"/>
              </a:rPr>
              <a:t>Leadership is like anything else</a:t>
            </a:r>
          </a:p>
          <a:p>
            <a:pPr marL="0" indent="0">
              <a:spcAft>
                <a:spcPts val="4800"/>
              </a:spcAft>
              <a:buNone/>
            </a:pPr>
            <a:r>
              <a:rPr lang="en-US" sz="7200" b="1" dirty="0">
                <a:solidFill>
                  <a:srgbClr val="EA723D"/>
                </a:solidFill>
                <a:latin typeface="Segoe UI" panose="020B0502040204020203" pitchFamily="34" charset="0"/>
                <a:cs typeface="Segoe UI" panose="020B0502040204020203" pitchFamily="34" charset="0"/>
              </a:rPr>
              <a:t>The more you practice the easier it gets</a:t>
            </a:r>
          </a:p>
        </p:txBody>
      </p:sp>
    </p:spTree>
    <p:extLst>
      <p:ext uri="{BB962C8B-B14F-4D97-AF65-F5344CB8AC3E}">
        <p14:creationId xmlns:p14="http://schemas.microsoft.com/office/powerpoint/2010/main" val="579625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A723D"/>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Leadership Styles">
            <a:extLst>
              <a:ext uri="{FF2B5EF4-FFF2-40B4-BE49-F238E27FC236}">
                <a16:creationId xmlns:a16="http://schemas.microsoft.com/office/drawing/2014/main" id="{ADF21EED-FC42-D64C-837C-98E411B029E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130"/>
          <a:stretch/>
        </p:blipFill>
        <p:spPr bwMode="auto">
          <a:xfrm>
            <a:off x="2626280" y="10"/>
            <a:ext cx="693639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51731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03AD0908-6E26-4347-8F62-DE1CC63EEBEA}"/>
              </a:ext>
            </a:extLst>
          </p:cNvPr>
          <p:cNvGrpSpPr/>
          <p:nvPr/>
        </p:nvGrpSpPr>
        <p:grpSpPr>
          <a:xfrm>
            <a:off x="1852612" y="2717162"/>
            <a:ext cx="8486775" cy="2527856"/>
            <a:chOff x="1852613" y="2096293"/>
            <a:chExt cx="8486775" cy="2527856"/>
          </a:xfrm>
        </p:grpSpPr>
        <p:sp>
          <p:nvSpPr>
            <p:cNvPr id="5" name="Rounded Rectangle 4">
              <a:extLst>
                <a:ext uri="{FF2B5EF4-FFF2-40B4-BE49-F238E27FC236}">
                  <a16:creationId xmlns:a16="http://schemas.microsoft.com/office/drawing/2014/main" id="{8034DC44-C41C-4142-9E92-90C479C39D4A}"/>
                </a:ext>
              </a:extLst>
            </p:cNvPr>
            <p:cNvSpPr/>
            <p:nvPr/>
          </p:nvSpPr>
          <p:spPr>
            <a:xfrm>
              <a:off x="1852613" y="2096293"/>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74BE28ED-36CF-F54C-B835-164A89E09C10}"/>
                </a:ext>
              </a:extLst>
            </p:cNvPr>
            <p:cNvSpPr/>
            <p:nvPr/>
          </p:nvSpPr>
          <p:spPr>
            <a:xfrm>
              <a:off x="4838700" y="2096293"/>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310A5D5B-A1AA-BA40-9FA1-20B895CA2B68}"/>
                </a:ext>
              </a:extLst>
            </p:cNvPr>
            <p:cNvSpPr/>
            <p:nvPr/>
          </p:nvSpPr>
          <p:spPr>
            <a:xfrm>
              <a:off x="7824788" y="2096293"/>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645FC171-8B90-0742-88C2-BB968F8937D8}"/>
                </a:ext>
              </a:extLst>
            </p:cNvPr>
            <p:cNvSpPr/>
            <p:nvPr/>
          </p:nvSpPr>
          <p:spPr>
            <a:xfrm>
              <a:off x="3424238" y="3524011"/>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9F67C15F-3730-A74E-B704-D6AD5B6E5B47}"/>
                </a:ext>
              </a:extLst>
            </p:cNvPr>
            <p:cNvSpPr/>
            <p:nvPr/>
          </p:nvSpPr>
          <p:spPr>
            <a:xfrm>
              <a:off x="6376988" y="3524011"/>
              <a:ext cx="2514600" cy="1100138"/>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useo 700" panose="02000000000000000000" pitchFamily="2" charset="77"/>
                </a:rPr>
                <a:t>DEMOCRATIC</a:t>
              </a:r>
            </a:p>
          </p:txBody>
        </p:sp>
      </p:grpSp>
      <p:sp>
        <p:nvSpPr>
          <p:cNvPr id="14" name="TextBox 13">
            <a:extLst>
              <a:ext uri="{FF2B5EF4-FFF2-40B4-BE49-F238E27FC236}">
                <a16:creationId xmlns:a16="http://schemas.microsoft.com/office/drawing/2014/main" id="{55002954-8B4F-E640-BFCF-5A2FA30C0112}"/>
              </a:ext>
            </a:extLst>
          </p:cNvPr>
          <p:cNvSpPr txBox="1"/>
          <p:nvPr/>
        </p:nvSpPr>
        <p:spPr>
          <a:xfrm>
            <a:off x="6237678" y="6581001"/>
            <a:ext cx="5954322" cy="276999"/>
          </a:xfrm>
          <a:prstGeom prst="rect">
            <a:avLst/>
          </a:prstGeom>
          <a:noFill/>
        </p:spPr>
        <p:txBody>
          <a:bodyPr wrap="none" rtlCol="0">
            <a:spAutoFit/>
          </a:bodyPr>
          <a:lstStyle/>
          <a:p>
            <a:r>
              <a:rPr lang="en-US" sz="1200" dirty="0">
                <a:latin typeface="Segoe UI Light" panose="020B0502040204020203" pitchFamily="34" charset="0"/>
                <a:cs typeface="Segoe UI Light" panose="020B0502040204020203" pitchFamily="34" charset="0"/>
                <a:hlinkClick r:id="rId2"/>
              </a:rPr>
              <a:t>https://</a:t>
            </a:r>
            <a:r>
              <a:rPr lang="en-US" sz="1200" dirty="0" err="1">
                <a:latin typeface="Segoe UI Light" panose="020B0502040204020203" pitchFamily="34" charset="0"/>
                <a:cs typeface="Segoe UI Light" panose="020B0502040204020203" pitchFamily="34" charset="0"/>
                <a:hlinkClick r:id="rId2"/>
              </a:rPr>
              <a:t>www.indeed.com</a:t>
            </a:r>
            <a:r>
              <a:rPr lang="en-US" sz="1200" dirty="0">
                <a:latin typeface="Segoe UI Light" panose="020B0502040204020203" pitchFamily="34" charset="0"/>
                <a:cs typeface="Segoe UI Light" panose="020B0502040204020203" pitchFamily="34" charset="0"/>
                <a:hlinkClick r:id="rId2"/>
              </a:rPr>
              <a:t>/career-advice/career-development/10-common-leadership-styles</a:t>
            </a:r>
            <a:endParaRPr lang="en-US" sz="1200" dirty="0">
              <a:latin typeface="Segoe UI Light" panose="020B0502040204020203" pitchFamily="34" charset="0"/>
              <a:cs typeface="Segoe UI Light" panose="020B0502040204020203" pitchFamily="34" charset="0"/>
            </a:endParaRPr>
          </a:p>
        </p:txBody>
      </p:sp>
      <p:sp>
        <p:nvSpPr>
          <p:cNvPr id="15" name="TextBox 14">
            <a:extLst>
              <a:ext uri="{FF2B5EF4-FFF2-40B4-BE49-F238E27FC236}">
                <a16:creationId xmlns:a16="http://schemas.microsoft.com/office/drawing/2014/main" id="{AF5D48C7-535D-BD4F-90D8-2A35706517D7}"/>
              </a:ext>
            </a:extLst>
          </p:cNvPr>
          <p:cNvSpPr txBox="1"/>
          <p:nvPr/>
        </p:nvSpPr>
        <p:spPr>
          <a:xfrm>
            <a:off x="1722526" y="1368153"/>
            <a:ext cx="8746946" cy="1015663"/>
          </a:xfrm>
          <a:prstGeom prst="rect">
            <a:avLst/>
          </a:prstGeom>
          <a:noFill/>
        </p:spPr>
        <p:txBody>
          <a:bodyPr wrap="none" rtlCol="0">
            <a:spAutoFit/>
          </a:bodyPr>
          <a:lstStyle/>
          <a:p>
            <a:r>
              <a:rPr lang="en-US" sz="6000" b="1" dirty="0">
                <a:latin typeface="Museo 700" panose="02000000000000000000" pitchFamily="2" charset="77"/>
              </a:rPr>
              <a:t>Let’s talk about 5 styles</a:t>
            </a:r>
          </a:p>
        </p:txBody>
      </p:sp>
    </p:spTree>
    <p:extLst>
      <p:ext uri="{BB962C8B-B14F-4D97-AF65-F5344CB8AC3E}">
        <p14:creationId xmlns:p14="http://schemas.microsoft.com/office/powerpoint/2010/main" val="1921827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a:xfrm>
            <a:off x="979878" y="1554377"/>
            <a:ext cx="10515600" cy="4351338"/>
          </a:xfrm>
        </p:spPr>
        <p:txBody>
          <a:bodyPr>
            <a:noAutofit/>
          </a:bodyPr>
          <a:lstStyle/>
          <a:p>
            <a:pPr marL="0" indent="0">
              <a:spcAft>
                <a:spcPts val="1800"/>
              </a:spcAft>
              <a:buNone/>
            </a:pPr>
            <a:r>
              <a:rPr lang="en-US" sz="3600" dirty="0">
                <a:latin typeface="Museo 300" panose="02000000000000000000" pitchFamily="2" charset="77"/>
              </a:rPr>
              <a:t>A coaching leader is someone who can quickly recognize their team members’ strengths, weaknesses and motivations to help each individual improve. </a:t>
            </a:r>
          </a:p>
          <a:p>
            <a:pPr marL="0" indent="0">
              <a:spcAft>
                <a:spcPts val="1800"/>
              </a:spcAft>
              <a:buNone/>
            </a:pPr>
            <a:r>
              <a:rPr lang="en-US" sz="3600" dirty="0">
                <a:latin typeface="Museo 300" panose="02000000000000000000" pitchFamily="2" charset="77"/>
              </a:rPr>
              <a:t>This type of leader often assists team members in setting smart goals and then provides regular feedback with challenging projects to promote growth. </a:t>
            </a:r>
          </a:p>
        </p:txBody>
      </p:sp>
      <p:sp>
        <p:nvSpPr>
          <p:cNvPr id="5" name="Rounded Rectangle 4">
            <a:extLst>
              <a:ext uri="{FF2B5EF4-FFF2-40B4-BE49-F238E27FC236}">
                <a16:creationId xmlns:a16="http://schemas.microsoft.com/office/drawing/2014/main" id="{8566F75A-B5AF-CF42-8850-407BC9ACDE46}"/>
              </a:ext>
            </a:extLst>
          </p:cNvPr>
          <p:cNvSpPr/>
          <p:nvPr/>
        </p:nvSpPr>
        <p:spPr>
          <a:xfrm>
            <a:off x="123826"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CD6D1902-DA4C-B840-8C51-3B6E2E29D269}"/>
              </a:ext>
            </a:extLst>
          </p:cNvPr>
          <p:cNvSpPr/>
          <p:nvPr/>
        </p:nvSpPr>
        <p:spPr>
          <a:xfrm>
            <a:off x="2578894"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6EA1A8E7-E186-E748-A8A8-B50DAD9D34D3}"/>
              </a:ext>
            </a:extLst>
          </p:cNvPr>
          <p:cNvSpPr/>
          <p:nvPr/>
        </p:nvSpPr>
        <p:spPr>
          <a:xfrm>
            <a:off x="5033962"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B62451C3-FF22-6947-B6F8-6BF2C648C577}"/>
              </a:ext>
            </a:extLst>
          </p:cNvPr>
          <p:cNvSpPr/>
          <p:nvPr/>
        </p:nvSpPr>
        <p:spPr>
          <a:xfrm>
            <a:off x="7489030"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984643FC-FCA5-B84F-ADD5-C0652C8AF1BE}"/>
              </a:ext>
            </a:extLst>
          </p:cNvPr>
          <p:cNvSpPr/>
          <p:nvPr/>
        </p:nvSpPr>
        <p:spPr>
          <a:xfrm>
            <a:off x="9944099"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0" name="Left Bracket 9">
            <a:extLst>
              <a:ext uri="{FF2B5EF4-FFF2-40B4-BE49-F238E27FC236}">
                <a16:creationId xmlns:a16="http://schemas.microsoft.com/office/drawing/2014/main" id="{15F95982-BC6A-EB47-8096-087F211DADF5}"/>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 Bracket 10">
            <a:extLst>
              <a:ext uri="{FF2B5EF4-FFF2-40B4-BE49-F238E27FC236}">
                <a16:creationId xmlns:a16="http://schemas.microsoft.com/office/drawing/2014/main" id="{7138C93C-7B0E-5B47-8422-B486957CDF6C}"/>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1288355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p:txBody>
          <a:bodyPr>
            <a:normAutofit lnSpcReduction="10000"/>
          </a:bodyPr>
          <a:lstStyle/>
          <a:p>
            <a:pPr marL="0" indent="0">
              <a:spcAft>
                <a:spcPts val="1800"/>
              </a:spcAft>
              <a:buNone/>
            </a:pPr>
            <a:r>
              <a:rPr lang="en-US" sz="3600" dirty="0">
                <a:latin typeface="Museo 300" panose="02000000000000000000" pitchFamily="2" charset="77"/>
              </a:rPr>
              <a:t>Visionary leaders have a powerful ability to drive progress and usher in periods of change by inspiring employees and earning trust for new ideas. </a:t>
            </a:r>
          </a:p>
          <a:p>
            <a:pPr marL="0" indent="0">
              <a:spcAft>
                <a:spcPts val="1800"/>
              </a:spcAft>
              <a:buNone/>
            </a:pPr>
            <a:r>
              <a:rPr lang="en-US" sz="3600" dirty="0">
                <a:latin typeface="Museo 300" panose="02000000000000000000" pitchFamily="2" charset="77"/>
              </a:rPr>
              <a:t>A visionary leader is also able to establish a strong organizational bond. They strive to foster confidence among direct reports and colleagues alike</a:t>
            </a:r>
            <a:r>
              <a:rPr lang="en-US" dirty="0"/>
              <a:t>.</a:t>
            </a:r>
          </a:p>
        </p:txBody>
      </p:sp>
      <p:sp>
        <p:nvSpPr>
          <p:cNvPr id="5" name="Rounded Rectangle 4">
            <a:extLst>
              <a:ext uri="{FF2B5EF4-FFF2-40B4-BE49-F238E27FC236}">
                <a16:creationId xmlns:a16="http://schemas.microsoft.com/office/drawing/2014/main" id="{3E9E3037-8F72-464B-BE28-1CAEE561D205}"/>
              </a:ext>
            </a:extLst>
          </p:cNvPr>
          <p:cNvSpPr/>
          <p:nvPr/>
        </p:nvSpPr>
        <p:spPr>
          <a:xfrm>
            <a:off x="123826"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11BB12B7-A42F-C24A-B676-CF2FE5120C90}"/>
              </a:ext>
            </a:extLst>
          </p:cNvPr>
          <p:cNvSpPr/>
          <p:nvPr/>
        </p:nvSpPr>
        <p:spPr>
          <a:xfrm>
            <a:off x="2578894"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AD1035BA-C571-1541-B7F7-5C50CD76655B}"/>
              </a:ext>
            </a:extLst>
          </p:cNvPr>
          <p:cNvSpPr/>
          <p:nvPr/>
        </p:nvSpPr>
        <p:spPr>
          <a:xfrm>
            <a:off x="5033962"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803CB055-BC3B-E04D-AAC7-F15CBF3DC6B7}"/>
              </a:ext>
            </a:extLst>
          </p:cNvPr>
          <p:cNvSpPr/>
          <p:nvPr/>
        </p:nvSpPr>
        <p:spPr>
          <a:xfrm>
            <a:off x="7489030"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4D015F2C-A79D-2D41-BBC6-8934B830873D}"/>
              </a:ext>
            </a:extLst>
          </p:cNvPr>
          <p:cNvSpPr/>
          <p:nvPr/>
        </p:nvSpPr>
        <p:spPr>
          <a:xfrm>
            <a:off x="9944099"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1" name="Left Bracket 10">
            <a:extLst>
              <a:ext uri="{FF2B5EF4-FFF2-40B4-BE49-F238E27FC236}">
                <a16:creationId xmlns:a16="http://schemas.microsoft.com/office/drawing/2014/main" id="{24290159-59EC-B343-AD42-3B07718DB956}"/>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605267FE-5EC3-5046-B4C2-CCF17284B0D6}"/>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2627917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p:txBody>
          <a:bodyPr/>
          <a:lstStyle/>
          <a:p>
            <a:pPr marL="0" indent="0">
              <a:spcAft>
                <a:spcPts val="1800"/>
              </a:spcAft>
              <a:buNone/>
            </a:pPr>
            <a:r>
              <a:rPr lang="en-US" sz="3600" dirty="0">
                <a:latin typeface="Museo 300" panose="02000000000000000000" pitchFamily="2" charset="77"/>
              </a:rPr>
              <a:t>Servant leaders live by a people-first mindset and believe that when team members feel personally and professionally fulfilled, they’re more effective and more likely to regularly produce great work. </a:t>
            </a:r>
          </a:p>
          <a:p>
            <a:pPr marL="0" indent="0">
              <a:spcAft>
                <a:spcPts val="1800"/>
              </a:spcAft>
              <a:buNone/>
            </a:pPr>
            <a:r>
              <a:rPr lang="en-US" sz="3600" dirty="0">
                <a:latin typeface="Museo 300" panose="02000000000000000000" pitchFamily="2" charset="77"/>
              </a:rPr>
              <a:t>Because of their emphasis on employee satisfaction and collaboration, they tend to achieve higher levels of respect.</a:t>
            </a:r>
          </a:p>
        </p:txBody>
      </p:sp>
      <p:sp>
        <p:nvSpPr>
          <p:cNvPr id="5" name="Rounded Rectangle 4">
            <a:extLst>
              <a:ext uri="{FF2B5EF4-FFF2-40B4-BE49-F238E27FC236}">
                <a16:creationId xmlns:a16="http://schemas.microsoft.com/office/drawing/2014/main" id="{1BFD2EEC-C9CC-964C-9365-223D00DF086D}"/>
              </a:ext>
            </a:extLst>
          </p:cNvPr>
          <p:cNvSpPr/>
          <p:nvPr/>
        </p:nvSpPr>
        <p:spPr>
          <a:xfrm>
            <a:off x="123826"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B24C274B-CCCA-A54C-821F-D9177E0E4D17}"/>
              </a:ext>
            </a:extLst>
          </p:cNvPr>
          <p:cNvSpPr/>
          <p:nvPr/>
        </p:nvSpPr>
        <p:spPr>
          <a:xfrm>
            <a:off x="2578894"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83B83D52-AB41-7745-8D27-9C8C6A2E7C00}"/>
              </a:ext>
            </a:extLst>
          </p:cNvPr>
          <p:cNvSpPr/>
          <p:nvPr/>
        </p:nvSpPr>
        <p:spPr>
          <a:xfrm>
            <a:off x="5033962"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37A7F4A7-64D8-6F42-BA7F-BAA7D446E8FE}"/>
              </a:ext>
            </a:extLst>
          </p:cNvPr>
          <p:cNvSpPr/>
          <p:nvPr/>
        </p:nvSpPr>
        <p:spPr>
          <a:xfrm>
            <a:off x="7489030"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0E1C4DA9-F23B-E346-9AC2-47E4AADF0BD7}"/>
              </a:ext>
            </a:extLst>
          </p:cNvPr>
          <p:cNvSpPr/>
          <p:nvPr/>
        </p:nvSpPr>
        <p:spPr>
          <a:xfrm>
            <a:off x="9944099"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1" name="Left Bracket 10">
            <a:extLst>
              <a:ext uri="{FF2B5EF4-FFF2-40B4-BE49-F238E27FC236}">
                <a16:creationId xmlns:a16="http://schemas.microsoft.com/office/drawing/2014/main" id="{8D18F12B-37AD-2241-A777-A11456901131}"/>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F0B7F671-0145-DD4E-AE43-C365E543ADA0}"/>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3854228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p:txBody>
          <a:bodyPr>
            <a:normAutofit lnSpcReduction="10000"/>
          </a:bodyPr>
          <a:lstStyle/>
          <a:p>
            <a:pPr marL="0" indent="0">
              <a:spcAft>
                <a:spcPts val="1800"/>
              </a:spcAft>
              <a:buNone/>
            </a:pPr>
            <a:r>
              <a:rPr lang="en-US" sz="3600" dirty="0">
                <a:latin typeface="Museo 300" panose="02000000000000000000" pitchFamily="2" charset="77"/>
              </a:rPr>
              <a:t>Also called the “authoritarian style of leadership,” this type of leader is someone who is focused primarily on results and efficiency. </a:t>
            </a:r>
          </a:p>
          <a:p>
            <a:pPr marL="0" indent="0">
              <a:spcAft>
                <a:spcPts val="1800"/>
              </a:spcAft>
              <a:buNone/>
            </a:pPr>
            <a:r>
              <a:rPr lang="en-US" sz="3600" dirty="0">
                <a:latin typeface="Museo 300" panose="02000000000000000000" pitchFamily="2" charset="77"/>
              </a:rPr>
              <a:t>They often make decisions alone or with a small, trusted group and expect employees to do exactly what they’re asked. It can be helpful to think of these types of leaders as military commanders.</a:t>
            </a:r>
          </a:p>
        </p:txBody>
      </p:sp>
      <p:sp>
        <p:nvSpPr>
          <p:cNvPr id="5" name="Rounded Rectangle 4">
            <a:extLst>
              <a:ext uri="{FF2B5EF4-FFF2-40B4-BE49-F238E27FC236}">
                <a16:creationId xmlns:a16="http://schemas.microsoft.com/office/drawing/2014/main" id="{97220B3C-1625-AB44-A9EF-1580971CDF0F}"/>
              </a:ext>
            </a:extLst>
          </p:cNvPr>
          <p:cNvSpPr/>
          <p:nvPr/>
        </p:nvSpPr>
        <p:spPr>
          <a:xfrm>
            <a:off x="123826"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E20591FC-B430-BA40-917A-4938B098F17B}"/>
              </a:ext>
            </a:extLst>
          </p:cNvPr>
          <p:cNvSpPr/>
          <p:nvPr/>
        </p:nvSpPr>
        <p:spPr>
          <a:xfrm>
            <a:off x="2578894"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8A0460B1-0665-4042-87A3-63CCBD1B6246}"/>
              </a:ext>
            </a:extLst>
          </p:cNvPr>
          <p:cNvSpPr/>
          <p:nvPr/>
        </p:nvSpPr>
        <p:spPr>
          <a:xfrm>
            <a:off x="5033962"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6BAB8C07-5269-4341-9379-D721715E0D55}"/>
              </a:ext>
            </a:extLst>
          </p:cNvPr>
          <p:cNvSpPr/>
          <p:nvPr/>
        </p:nvSpPr>
        <p:spPr>
          <a:xfrm>
            <a:off x="7489030"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CF4CA179-A9BE-BA4A-81AB-8EA066786FBE}"/>
              </a:ext>
            </a:extLst>
          </p:cNvPr>
          <p:cNvSpPr/>
          <p:nvPr/>
        </p:nvSpPr>
        <p:spPr>
          <a:xfrm>
            <a:off x="9944099"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1" name="Left Bracket 10">
            <a:extLst>
              <a:ext uri="{FF2B5EF4-FFF2-40B4-BE49-F238E27FC236}">
                <a16:creationId xmlns:a16="http://schemas.microsoft.com/office/drawing/2014/main" id="{7ACAE293-2CC4-AC46-A598-80A585AE4510}"/>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BF60D333-3F92-9745-84B5-2100C6E55A11}"/>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997912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37869B-4A99-D54A-8B4A-3124AE75760A}"/>
              </a:ext>
            </a:extLst>
          </p:cNvPr>
          <p:cNvSpPr>
            <a:spLocks noGrp="1"/>
          </p:cNvSpPr>
          <p:nvPr>
            <p:ph idx="1"/>
          </p:nvPr>
        </p:nvSpPr>
        <p:spPr>
          <a:xfrm>
            <a:off x="2257424" y="2094941"/>
            <a:ext cx="9096375" cy="517525"/>
          </a:xfrm>
        </p:spPr>
        <p:txBody>
          <a:bodyPr>
            <a:noAutofit/>
          </a:bodyPr>
          <a:lstStyle/>
          <a:p>
            <a:pPr marL="0" indent="0">
              <a:buNone/>
            </a:pPr>
            <a:r>
              <a:rPr lang="en-US" sz="4400" dirty="0"/>
              <a:t>Leaders are not born, they are made </a:t>
            </a:r>
          </a:p>
        </p:txBody>
      </p:sp>
      <p:sp>
        <p:nvSpPr>
          <p:cNvPr id="6" name="Oval 5">
            <a:extLst>
              <a:ext uri="{FF2B5EF4-FFF2-40B4-BE49-F238E27FC236}">
                <a16:creationId xmlns:a16="http://schemas.microsoft.com/office/drawing/2014/main" id="{0399E2AB-5E56-8D48-9971-57C475D494B6}"/>
              </a:ext>
            </a:extLst>
          </p:cNvPr>
          <p:cNvSpPr/>
          <p:nvPr/>
        </p:nvSpPr>
        <p:spPr>
          <a:xfrm>
            <a:off x="838200" y="1861859"/>
            <a:ext cx="1183720" cy="1183720"/>
          </a:xfrm>
          <a:prstGeom prst="ellipse">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latin typeface="Museo 900" panose="02000000000000000000" pitchFamily="2" charset="77"/>
              </a:rPr>
              <a:t>1</a:t>
            </a:r>
          </a:p>
        </p:txBody>
      </p:sp>
      <p:sp>
        <p:nvSpPr>
          <p:cNvPr id="7" name="Content Placeholder 2">
            <a:extLst>
              <a:ext uri="{FF2B5EF4-FFF2-40B4-BE49-F238E27FC236}">
                <a16:creationId xmlns:a16="http://schemas.microsoft.com/office/drawing/2014/main" id="{E6C15277-6641-1645-BB46-105BED24DE53}"/>
              </a:ext>
            </a:extLst>
          </p:cNvPr>
          <p:cNvSpPr txBox="1">
            <a:spLocks/>
          </p:cNvSpPr>
          <p:nvPr/>
        </p:nvSpPr>
        <p:spPr>
          <a:xfrm>
            <a:off x="2257424" y="3719238"/>
            <a:ext cx="9415464" cy="118372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400" dirty="0"/>
              <a:t>They go through a crucible of challenges or leader points that shape them </a:t>
            </a:r>
          </a:p>
        </p:txBody>
      </p:sp>
      <p:sp>
        <p:nvSpPr>
          <p:cNvPr id="8" name="Oval 7">
            <a:extLst>
              <a:ext uri="{FF2B5EF4-FFF2-40B4-BE49-F238E27FC236}">
                <a16:creationId xmlns:a16="http://schemas.microsoft.com/office/drawing/2014/main" id="{BEA4C0AC-6DCF-CE49-ACA1-A6C36FDDA040}"/>
              </a:ext>
            </a:extLst>
          </p:cNvPr>
          <p:cNvSpPr/>
          <p:nvPr/>
        </p:nvSpPr>
        <p:spPr>
          <a:xfrm>
            <a:off x="838200" y="3719238"/>
            <a:ext cx="1183720" cy="1183720"/>
          </a:xfrm>
          <a:prstGeom prst="ellipse">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latin typeface="Museo 900" panose="02000000000000000000" pitchFamily="2" charset="77"/>
              </a:rPr>
              <a:t>2</a:t>
            </a:r>
          </a:p>
        </p:txBody>
      </p:sp>
    </p:spTree>
    <p:extLst>
      <p:ext uri="{BB962C8B-B14F-4D97-AF65-F5344CB8AC3E}">
        <p14:creationId xmlns:p14="http://schemas.microsoft.com/office/powerpoint/2010/main" val="35239547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26817C-0D95-7745-BFC5-ECBA53DC6489}"/>
              </a:ext>
            </a:extLst>
          </p:cNvPr>
          <p:cNvSpPr>
            <a:spLocks noGrp="1"/>
          </p:cNvSpPr>
          <p:nvPr>
            <p:ph idx="1"/>
          </p:nvPr>
        </p:nvSpPr>
        <p:spPr/>
        <p:txBody>
          <a:bodyPr>
            <a:normAutofit lnSpcReduction="10000"/>
          </a:bodyPr>
          <a:lstStyle/>
          <a:p>
            <a:pPr marL="0" indent="0">
              <a:spcAft>
                <a:spcPts val="1800"/>
              </a:spcAft>
              <a:buNone/>
            </a:pPr>
            <a:r>
              <a:rPr lang="en-US" sz="3600" dirty="0">
                <a:latin typeface="Museo 300" panose="02000000000000000000" pitchFamily="2" charset="77"/>
              </a:rPr>
              <a:t>A democratic leader is someone who asks for input and considers feedback from their team before making a decision. </a:t>
            </a:r>
          </a:p>
          <a:p>
            <a:pPr marL="0" indent="0">
              <a:spcAft>
                <a:spcPts val="1800"/>
              </a:spcAft>
              <a:buNone/>
            </a:pPr>
            <a:r>
              <a:rPr lang="en-US" sz="3600" dirty="0">
                <a:latin typeface="Museo 300" panose="02000000000000000000" pitchFamily="2" charset="77"/>
              </a:rPr>
              <a:t>Because team members feel their voice is heard and their contributions matter, a democratic leadership style is often credited with fostering higher levels of employee engagement and workplace satisfaction.</a:t>
            </a:r>
          </a:p>
        </p:txBody>
      </p:sp>
      <p:sp>
        <p:nvSpPr>
          <p:cNvPr id="5" name="Rounded Rectangle 4">
            <a:extLst>
              <a:ext uri="{FF2B5EF4-FFF2-40B4-BE49-F238E27FC236}">
                <a16:creationId xmlns:a16="http://schemas.microsoft.com/office/drawing/2014/main" id="{ECB71B59-E6E0-D040-B682-AFAD2AC49599}"/>
              </a:ext>
            </a:extLst>
          </p:cNvPr>
          <p:cNvSpPr/>
          <p:nvPr/>
        </p:nvSpPr>
        <p:spPr>
          <a:xfrm>
            <a:off x="123826"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COACH</a:t>
            </a:r>
          </a:p>
        </p:txBody>
      </p:sp>
      <p:sp>
        <p:nvSpPr>
          <p:cNvPr id="6" name="Rounded Rectangle 5">
            <a:extLst>
              <a:ext uri="{FF2B5EF4-FFF2-40B4-BE49-F238E27FC236}">
                <a16:creationId xmlns:a16="http://schemas.microsoft.com/office/drawing/2014/main" id="{AAF7FAA8-DC35-E94E-A35E-F58B65362B0D}"/>
              </a:ext>
            </a:extLst>
          </p:cNvPr>
          <p:cNvSpPr/>
          <p:nvPr/>
        </p:nvSpPr>
        <p:spPr>
          <a:xfrm>
            <a:off x="2578894"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VISIONARY</a:t>
            </a:r>
          </a:p>
        </p:txBody>
      </p:sp>
      <p:sp>
        <p:nvSpPr>
          <p:cNvPr id="7" name="Rounded Rectangle 6">
            <a:extLst>
              <a:ext uri="{FF2B5EF4-FFF2-40B4-BE49-F238E27FC236}">
                <a16:creationId xmlns:a16="http://schemas.microsoft.com/office/drawing/2014/main" id="{236AED99-5AF2-0443-BB88-65B6C7EAAA35}"/>
              </a:ext>
            </a:extLst>
          </p:cNvPr>
          <p:cNvSpPr/>
          <p:nvPr/>
        </p:nvSpPr>
        <p:spPr>
          <a:xfrm>
            <a:off x="5033962"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SERVANT</a:t>
            </a:r>
          </a:p>
        </p:txBody>
      </p:sp>
      <p:sp>
        <p:nvSpPr>
          <p:cNvPr id="8" name="Rounded Rectangle 7">
            <a:extLst>
              <a:ext uri="{FF2B5EF4-FFF2-40B4-BE49-F238E27FC236}">
                <a16:creationId xmlns:a16="http://schemas.microsoft.com/office/drawing/2014/main" id="{CD5D2C38-2E16-9445-A6F9-BB80898A41B3}"/>
              </a:ext>
            </a:extLst>
          </p:cNvPr>
          <p:cNvSpPr/>
          <p:nvPr/>
        </p:nvSpPr>
        <p:spPr>
          <a:xfrm>
            <a:off x="7489030" y="130968"/>
            <a:ext cx="2124075" cy="711995"/>
          </a:xfrm>
          <a:prstGeom prst="roundRect">
            <a:avLst/>
          </a:prstGeom>
          <a:solidFill>
            <a:srgbClr val="0C7F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AUTOCRATIC</a:t>
            </a:r>
          </a:p>
        </p:txBody>
      </p:sp>
      <p:sp>
        <p:nvSpPr>
          <p:cNvPr id="9" name="Rounded Rectangle 8">
            <a:extLst>
              <a:ext uri="{FF2B5EF4-FFF2-40B4-BE49-F238E27FC236}">
                <a16:creationId xmlns:a16="http://schemas.microsoft.com/office/drawing/2014/main" id="{13E89B72-D443-8F41-82E8-ACF5DA98809B}"/>
              </a:ext>
            </a:extLst>
          </p:cNvPr>
          <p:cNvSpPr/>
          <p:nvPr/>
        </p:nvSpPr>
        <p:spPr>
          <a:xfrm>
            <a:off x="9944099" y="130968"/>
            <a:ext cx="2124075" cy="711995"/>
          </a:xfrm>
          <a:prstGeom prst="roundRect">
            <a:avLst/>
          </a:prstGeom>
          <a:solidFill>
            <a:srgbClr val="EA72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a:latin typeface="Museo 700" panose="02000000000000000000" pitchFamily="2" charset="77"/>
              </a:rPr>
              <a:t>DEMOCRATIC</a:t>
            </a:r>
          </a:p>
        </p:txBody>
      </p:sp>
      <p:sp>
        <p:nvSpPr>
          <p:cNvPr id="11" name="Left Bracket 10">
            <a:extLst>
              <a:ext uri="{FF2B5EF4-FFF2-40B4-BE49-F238E27FC236}">
                <a16:creationId xmlns:a16="http://schemas.microsoft.com/office/drawing/2014/main" id="{39630674-68B2-B04E-AB93-FC32455D8B18}"/>
              </a:ext>
            </a:extLst>
          </p:cNvPr>
          <p:cNvSpPr/>
          <p:nvPr/>
        </p:nvSpPr>
        <p:spPr>
          <a:xfrm>
            <a:off x="500332"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Left Bracket 11">
            <a:extLst>
              <a:ext uri="{FF2B5EF4-FFF2-40B4-BE49-F238E27FC236}">
                <a16:creationId xmlns:a16="http://schemas.microsoft.com/office/drawing/2014/main" id="{4412C43B-8A44-9E44-84B0-5518D63B03F2}"/>
              </a:ext>
            </a:extLst>
          </p:cNvPr>
          <p:cNvSpPr/>
          <p:nvPr/>
        </p:nvSpPr>
        <p:spPr>
          <a:xfrm rot="10800000">
            <a:off x="11162579" y="1554377"/>
            <a:ext cx="327804" cy="4351338"/>
          </a:xfrm>
          <a:prstGeom prst="leftBracket">
            <a:avLst/>
          </a:prstGeom>
          <a:ln w="44450">
            <a:solidFill>
              <a:srgbClr val="EA723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6859789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EA723D"/>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A97F9-F59E-0C4F-9373-413A908E5371}"/>
              </a:ext>
            </a:extLst>
          </p:cNvPr>
          <p:cNvSpPr>
            <a:spLocks noGrp="1"/>
          </p:cNvSpPr>
          <p:nvPr>
            <p:ph idx="1"/>
          </p:nvPr>
        </p:nvSpPr>
        <p:spPr>
          <a:xfrm>
            <a:off x="169653" y="1377050"/>
            <a:ext cx="11852694" cy="4851221"/>
          </a:xfrm>
        </p:spPr>
        <p:txBody>
          <a:bodyPr/>
          <a:lstStyle/>
          <a:p>
            <a:pPr marL="0" indent="0">
              <a:buNone/>
            </a:pPr>
            <a:r>
              <a:rPr lang="en-US" sz="5400" b="1" dirty="0">
                <a:solidFill>
                  <a:schemeClr val="bg1"/>
                </a:solidFill>
                <a:latin typeface="Museo 700" panose="02000000000000000000" pitchFamily="2" charset="77"/>
              </a:rPr>
              <a:t>Questions to ask yourself?</a:t>
            </a:r>
          </a:p>
          <a:p>
            <a:r>
              <a:rPr lang="en-US" sz="3200" dirty="0">
                <a:solidFill>
                  <a:schemeClr val="bg1"/>
                </a:solidFill>
                <a:latin typeface="Museo 300" panose="02000000000000000000" pitchFamily="2" charset="77"/>
              </a:rPr>
              <a:t>What do I value more—goals or relationships?</a:t>
            </a:r>
          </a:p>
          <a:p>
            <a:r>
              <a:rPr lang="en-US" sz="3200" dirty="0">
                <a:solidFill>
                  <a:schemeClr val="bg1"/>
                </a:solidFill>
                <a:latin typeface="Museo 300" panose="02000000000000000000" pitchFamily="2" charset="77"/>
              </a:rPr>
              <a:t>Do I believe in structure or freedom of choice?</a:t>
            </a:r>
          </a:p>
          <a:p>
            <a:r>
              <a:rPr lang="en-US" sz="3200" dirty="0">
                <a:solidFill>
                  <a:schemeClr val="bg1"/>
                </a:solidFill>
                <a:latin typeface="Museo 300" panose="02000000000000000000" pitchFamily="2" charset="77"/>
              </a:rPr>
              <a:t>Would I rather make a decision on my own, or collectively?</a:t>
            </a:r>
          </a:p>
          <a:p>
            <a:r>
              <a:rPr lang="en-US" sz="3200" dirty="0">
                <a:solidFill>
                  <a:schemeClr val="bg1"/>
                </a:solidFill>
                <a:latin typeface="Museo 300" panose="02000000000000000000" pitchFamily="2" charset="77"/>
              </a:rPr>
              <a:t>Do I focus on short or long-term goals?</a:t>
            </a:r>
          </a:p>
          <a:p>
            <a:r>
              <a:rPr lang="en-US" sz="3200" dirty="0">
                <a:solidFill>
                  <a:schemeClr val="bg1"/>
                </a:solidFill>
                <a:latin typeface="Museo 300" panose="02000000000000000000" pitchFamily="2" charset="77"/>
              </a:rPr>
              <a:t>Does motivation come from empowerment or direction?</a:t>
            </a:r>
          </a:p>
          <a:p>
            <a:r>
              <a:rPr lang="en-US" sz="3200" dirty="0">
                <a:solidFill>
                  <a:schemeClr val="bg1"/>
                </a:solidFill>
                <a:latin typeface="Museo 300" panose="02000000000000000000" pitchFamily="2" charset="77"/>
              </a:rPr>
              <a:t>What does a healthy team dynamic look like to me?</a:t>
            </a:r>
          </a:p>
        </p:txBody>
      </p:sp>
    </p:spTree>
    <p:extLst>
      <p:ext uri="{BB962C8B-B14F-4D97-AF65-F5344CB8AC3E}">
        <p14:creationId xmlns:p14="http://schemas.microsoft.com/office/powerpoint/2010/main" val="38930474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8623DF-F52B-C243-8760-E6E047CE5897}"/>
              </a:ext>
            </a:extLst>
          </p:cNvPr>
          <p:cNvSpPr>
            <a:spLocks noGrp="1"/>
          </p:cNvSpPr>
          <p:nvPr>
            <p:ph idx="1"/>
          </p:nvPr>
        </p:nvSpPr>
        <p:spPr>
          <a:xfrm>
            <a:off x="838200" y="1477618"/>
            <a:ext cx="10515600" cy="4351338"/>
          </a:xfrm>
        </p:spPr>
        <p:txBody>
          <a:bodyPr>
            <a:normAutofit/>
          </a:bodyPr>
          <a:lstStyle/>
          <a:p>
            <a:pPr marL="0" indent="0">
              <a:spcAft>
                <a:spcPts val="4800"/>
              </a:spcAft>
              <a:buNone/>
            </a:pPr>
            <a:r>
              <a:rPr lang="en-US" sz="7200" b="1" dirty="0">
                <a:latin typeface="Museo 700" panose="02000000000000000000" pitchFamily="2" charset="77"/>
              </a:rPr>
              <a:t>What situations are you seeing?</a:t>
            </a:r>
          </a:p>
          <a:p>
            <a:pPr marL="0" indent="0">
              <a:spcAft>
                <a:spcPts val="4800"/>
              </a:spcAft>
              <a:buNone/>
            </a:pPr>
            <a:r>
              <a:rPr lang="en-US" sz="7200" b="1" dirty="0">
                <a:solidFill>
                  <a:srgbClr val="EA723D"/>
                </a:solidFill>
                <a:latin typeface="Segoe UI" panose="020B0502040204020203" pitchFamily="34" charset="0"/>
                <a:cs typeface="Segoe UI" panose="020B0502040204020203" pitchFamily="34" charset="0"/>
              </a:rPr>
              <a:t>How will you practice?</a:t>
            </a:r>
          </a:p>
        </p:txBody>
      </p:sp>
    </p:spTree>
    <p:extLst>
      <p:ext uri="{BB962C8B-B14F-4D97-AF65-F5344CB8AC3E}">
        <p14:creationId xmlns:p14="http://schemas.microsoft.com/office/powerpoint/2010/main" val="7033954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4C92DCB-1915-EE48-9C59-55E6B8AB5D79}"/>
              </a:ext>
            </a:extLst>
          </p:cNvPr>
          <p:cNvSpPr/>
          <p:nvPr/>
        </p:nvSpPr>
        <p:spPr>
          <a:xfrm>
            <a:off x="2836663" y="0"/>
            <a:ext cx="6518673" cy="6858000"/>
          </a:xfrm>
          <a:prstGeom prst="parallelogram">
            <a:avLst/>
          </a:prstGeom>
          <a:solidFill>
            <a:srgbClr val="EA723D"/>
          </a:solidFill>
          <a:ln>
            <a:noFill/>
          </a:ln>
          <a:effectLst>
            <a:outerShdw blurRad="635000" dist="16391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195C69D7-6032-6B44-894E-C3C4EA6E7824}"/>
              </a:ext>
            </a:extLst>
          </p:cNvPr>
          <p:cNvSpPr/>
          <p:nvPr/>
        </p:nvSpPr>
        <p:spPr>
          <a:xfrm>
            <a:off x="7580113" y="0"/>
            <a:ext cx="6518673" cy="6858000"/>
          </a:xfrm>
          <a:prstGeom prst="parallelogram">
            <a:avLst/>
          </a:prstGeom>
          <a:solidFill>
            <a:srgbClr val="F4D85D"/>
          </a:solidFill>
          <a:ln>
            <a:noFill/>
          </a:ln>
          <a:effectLst>
            <a:outerShdw blurRad="635000" dist="152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C31118F-F622-DE49-8BE7-4AAD01A8FA84}"/>
              </a:ext>
            </a:extLst>
          </p:cNvPr>
          <p:cNvSpPr txBox="1"/>
          <p:nvPr/>
        </p:nvSpPr>
        <p:spPr>
          <a:xfrm>
            <a:off x="1008391" y="3771905"/>
            <a:ext cx="1632178"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IDENTIFY</a:t>
            </a:r>
          </a:p>
        </p:txBody>
      </p:sp>
      <p:sp>
        <p:nvSpPr>
          <p:cNvPr id="11" name="TextBox 10">
            <a:extLst>
              <a:ext uri="{FF2B5EF4-FFF2-40B4-BE49-F238E27FC236}">
                <a16:creationId xmlns:a16="http://schemas.microsoft.com/office/drawing/2014/main" id="{7D112D76-077F-5B40-851E-39CD14138117}"/>
              </a:ext>
            </a:extLst>
          </p:cNvPr>
          <p:cNvSpPr txBox="1"/>
          <p:nvPr/>
        </p:nvSpPr>
        <p:spPr>
          <a:xfrm>
            <a:off x="5457825" y="3771907"/>
            <a:ext cx="1008481"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PLAN</a:t>
            </a:r>
          </a:p>
        </p:txBody>
      </p:sp>
      <p:sp>
        <p:nvSpPr>
          <p:cNvPr id="12" name="TextBox 11">
            <a:extLst>
              <a:ext uri="{FF2B5EF4-FFF2-40B4-BE49-F238E27FC236}">
                <a16:creationId xmlns:a16="http://schemas.microsoft.com/office/drawing/2014/main" id="{54104B23-6A38-B242-89AF-0813FB5D929B}"/>
              </a:ext>
            </a:extLst>
          </p:cNvPr>
          <p:cNvSpPr txBox="1"/>
          <p:nvPr/>
        </p:nvSpPr>
        <p:spPr>
          <a:xfrm>
            <a:off x="9613915" y="3771906"/>
            <a:ext cx="1595309"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EXECUTE</a:t>
            </a:r>
          </a:p>
        </p:txBody>
      </p:sp>
      <p:sp>
        <p:nvSpPr>
          <p:cNvPr id="13" name="TextBox 12">
            <a:extLst>
              <a:ext uri="{FF2B5EF4-FFF2-40B4-BE49-F238E27FC236}">
                <a16:creationId xmlns:a16="http://schemas.microsoft.com/office/drawing/2014/main" id="{FFF08332-B599-7E4F-899F-BF8D28115DDF}"/>
              </a:ext>
            </a:extLst>
          </p:cNvPr>
          <p:cNvSpPr txBox="1"/>
          <p:nvPr/>
        </p:nvSpPr>
        <p:spPr>
          <a:xfrm>
            <a:off x="1360369" y="2433077"/>
            <a:ext cx="898003"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1</a:t>
            </a:r>
          </a:p>
        </p:txBody>
      </p:sp>
      <p:sp>
        <p:nvSpPr>
          <p:cNvPr id="14" name="TextBox 13">
            <a:extLst>
              <a:ext uri="{FF2B5EF4-FFF2-40B4-BE49-F238E27FC236}">
                <a16:creationId xmlns:a16="http://schemas.microsoft.com/office/drawing/2014/main" id="{EA5081CA-B3DA-4940-A225-32909C277333}"/>
              </a:ext>
            </a:extLst>
          </p:cNvPr>
          <p:cNvSpPr txBox="1"/>
          <p:nvPr/>
        </p:nvSpPr>
        <p:spPr>
          <a:xfrm>
            <a:off x="5489457" y="2433077"/>
            <a:ext cx="915635"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2</a:t>
            </a:r>
          </a:p>
        </p:txBody>
      </p:sp>
      <p:sp>
        <p:nvSpPr>
          <p:cNvPr id="15" name="TextBox 14">
            <a:extLst>
              <a:ext uri="{FF2B5EF4-FFF2-40B4-BE49-F238E27FC236}">
                <a16:creationId xmlns:a16="http://schemas.microsoft.com/office/drawing/2014/main" id="{92BE0A4A-B27B-5647-B69B-AA7FA9D3364B}"/>
              </a:ext>
            </a:extLst>
          </p:cNvPr>
          <p:cNvSpPr txBox="1"/>
          <p:nvPr/>
        </p:nvSpPr>
        <p:spPr>
          <a:xfrm>
            <a:off x="9943050" y="2433077"/>
            <a:ext cx="896399"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3</a:t>
            </a:r>
          </a:p>
        </p:txBody>
      </p:sp>
    </p:spTree>
    <p:extLst>
      <p:ext uri="{BB962C8B-B14F-4D97-AF65-F5344CB8AC3E}">
        <p14:creationId xmlns:p14="http://schemas.microsoft.com/office/powerpoint/2010/main" val="3288013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Ways of Developing leadership</a:t>
            </a:r>
          </a:p>
          <a:p>
            <a:r>
              <a:rPr lang="en-US" dirty="0"/>
              <a:t> (Add slides for steps to develop)</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28740809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Be a discerning listener</a:t>
            </a:r>
          </a:p>
          <a:p>
            <a:r>
              <a:rPr lang="en-US" dirty="0"/>
              <a:t>Becoming a leader doesn't mean you always have to be in the spotlight. An important trait of a good leader is someone who listens to suggestions, ideas, and feedback from other people, and build on them. Good listeners know that communication is not only about words, but picking up on non-verbal cues, such as eye contact and body language. </a:t>
            </a:r>
            <a:br>
              <a:rPr lang="en-US" dirty="0"/>
            </a:br>
            <a:endParaRPr lang="en-US" dirty="0"/>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33831116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Practice discipline</a:t>
            </a:r>
          </a:p>
          <a:p>
            <a:r>
              <a:rPr lang="en-US" dirty="0"/>
              <a:t>A good leader needs discipline. Developing discipline in your professional (and personal) life is a must in order to be an effective leader, and to inspire others to be disciplined as well. People will judge your capacity to lead by the amount of discipline you display at work.</a:t>
            </a:r>
            <a:br>
              <a:rPr lang="en-US" dirty="0"/>
            </a:br>
            <a:endParaRPr lang="en-US" dirty="0"/>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1615189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Take on more projects</a:t>
            </a:r>
          </a:p>
          <a:p>
            <a:r>
              <a:rPr lang="en-US" dirty="0"/>
              <a:t>A great way to develop your leadership skills is to take on more responsibility. You don't have to take on more than you can handle, but you do need to do more than simply what's covered in your job description if you want to grow. Stepping out of your comfort zone is the only way you will learn anything new, and doing so will get you noticed by executives as someone who takes initiative.</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7380030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Learn to follow</a:t>
            </a:r>
          </a:p>
          <a:p>
            <a:r>
              <a:rPr lang="en-US" dirty="0"/>
              <a:t>A true leader has no problem yielding control to another person when appropriate. You should not feel threatened when someone disagrees with you, questions your thinking, or puts forth ideas of their own. Keep an open mind and give merit where merit is due. It won't always be easy, but if you learn to value and respect others on your team, they'll be more likely to step up to the plate for you. </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1819728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Develop situational awareness</a:t>
            </a:r>
          </a:p>
          <a:p>
            <a:r>
              <a:rPr lang="en-US" dirty="0"/>
              <a:t>A mark of a good leader is someone who can see the bigger picture, and anticipate problems before they occur. This is a valuable skill to have when handling complex projects with tight deadlines. The ability to foresee and provide suggestions for avoiding potential problems is invaluable for a leader. This ability also helps you recognize opportunities that others overlook, which will certainly earn you recognition.  </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510270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con&#10;&#10;Description automatically generated">
            <a:extLst>
              <a:ext uri="{FF2B5EF4-FFF2-40B4-BE49-F238E27FC236}">
                <a16:creationId xmlns:a16="http://schemas.microsoft.com/office/drawing/2014/main" id="{C125BCA1-EDC3-6642-A7B9-76B0FDED7B5A}"/>
              </a:ext>
            </a:extLst>
          </p:cNvPr>
          <p:cNvPicPr>
            <a:picLocks noChangeAspect="1"/>
          </p:cNvPicPr>
          <p:nvPr/>
        </p:nvPicPr>
        <p:blipFill>
          <a:blip r:embed="rId2"/>
          <a:stretch>
            <a:fillRect/>
          </a:stretch>
        </p:blipFill>
        <p:spPr>
          <a:xfrm>
            <a:off x="4148814" y="962027"/>
            <a:ext cx="4064000" cy="4064000"/>
          </a:xfrm>
          <a:prstGeom prst="rect">
            <a:avLst/>
          </a:prstGeom>
        </p:spPr>
      </p:pic>
      <p:sp>
        <p:nvSpPr>
          <p:cNvPr id="8" name="TextBox 7">
            <a:extLst>
              <a:ext uri="{FF2B5EF4-FFF2-40B4-BE49-F238E27FC236}">
                <a16:creationId xmlns:a16="http://schemas.microsoft.com/office/drawing/2014/main" id="{5C267D76-752C-E643-AECC-7A111DAF75FF}"/>
              </a:ext>
            </a:extLst>
          </p:cNvPr>
          <p:cNvSpPr txBox="1"/>
          <p:nvPr/>
        </p:nvSpPr>
        <p:spPr>
          <a:xfrm>
            <a:off x="4003776" y="4872040"/>
            <a:ext cx="4354077" cy="1015663"/>
          </a:xfrm>
          <a:prstGeom prst="rect">
            <a:avLst/>
          </a:prstGeom>
          <a:noFill/>
        </p:spPr>
        <p:txBody>
          <a:bodyPr wrap="none" rtlCol="0">
            <a:spAutoFit/>
          </a:bodyPr>
          <a:lstStyle/>
          <a:p>
            <a:pPr algn="ctr"/>
            <a:r>
              <a:rPr lang="en-US" sz="6000" dirty="0" err="1">
                <a:latin typeface="Source Code Pro" panose="020B0509030403020204" pitchFamily="49" charset="0"/>
                <a:ea typeface="Source Code Pro" panose="020B0509030403020204" pitchFamily="49" charset="0"/>
              </a:rPr>
              <a:t>README.md</a:t>
            </a:r>
            <a:endParaRPr lang="en-US" sz="6000" dirty="0">
              <a:latin typeface="Source Code Pro" panose="020B0509030403020204" pitchFamily="49" charset="0"/>
              <a:ea typeface="Source Code Pro" panose="020B0509030403020204" pitchFamily="49" charset="0"/>
            </a:endParaRPr>
          </a:p>
        </p:txBody>
      </p:sp>
      <p:sp>
        <p:nvSpPr>
          <p:cNvPr id="9" name="TextBox 8">
            <a:extLst>
              <a:ext uri="{FF2B5EF4-FFF2-40B4-BE49-F238E27FC236}">
                <a16:creationId xmlns:a16="http://schemas.microsoft.com/office/drawing/2014/main" id="{06C6A2A6-5ACC-DB42-8151-BCB22868319F}"/>
              </a:ext>
            </a:extLst>
          </p:cNvPr>
          <p:cNvSpPr txBox="1"/>
          <p:nvPr/>
        </p:nvSpPr>
        <p:spPr>
          <a:xfrm>
            <a:off x="3607033" y="5760189"/>
            <a:ext cx="5147563" cy="369332"/>
          </a:xfrm>
          <a:prstGeom prst="rect">
            <a:avLst/>
          </a:prstGeom>
          <a:noFill/>
        </p:spPr>
        <p:txBody>
          <a:bodyPr wrap="none" rtlCol="0">
            <a:spAutoFit/>
          </a:bodyPr>
          <a:lstStyle/>
          <a:p>
            <a:pPr algn="ctr"/>
            <a:r>
              <a:rPr lang="en-US" dirty="0">
                <a:latin typeface="Source Code Pro Light" panose="020B0409030403020204" pitchFamily="49" charset="0"/>
                <a:ea typeface="Source Code Pro Light" panose="020B0409030403020204" pitchFamily="49" charset="0"/>
              </a:rPr>
              <a:t>(or the about me part of this thing)</a:t>
            </a:r>
          </a:p>
        </p:txBody>
      </p:sp>
    </p:spTree>
    <p:extLst>
      <p:ext uri="{BB962C8B-B14F-4D97-AF65-F5344CB8AC3E}">
        <p14:creationId xmlns:p14="http://schemas.microsoft.com/office/powerpoint/2010/main" val="21286323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Inspire others</a:t>
            </a:r>
          </a:p>
          <a:p>
            <a:r>
              <a:rPr lang="en-US" dirty="0"/>
              <a:t>Being a leader means you are part of a team, and as a leader you should be able to motivate and inspire those you work with to collaborate as best they can. When a team member needs encouragement or guidance, offer it. Sometimes, all a person needs is someone to listen and be sympathetic. </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22972489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Empower your teammates</a:t>
            </a:r>
          </a:p>
          <a:p>
            <a:r>
              <a:rPr lang="en-US" dirty="0"/>
              <a:t>No one is the best at everything, and the sooner you realize that, the sooner you can learn to be a good leader. Delegating tasks to others not only frees you up for things you do well, it also empowers other people on your team.</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31489627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FFB4-71F6-854D-A2C2-F2E7C4008C2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672932-D574-AA48-B3DB-46E35088A5D2}"/>
              </a:ext>
            </a:extLst>
          </p:cNvPr>
          <p:cNvSpPr>
            <a:spLocks noGrp="1"/>
          </p:cNvSpPr>
          <p:nvPr>
            <p:ph idx="1"/>
          </p:nvPr>
        </p:nvSpPr>
        <p:spPr/>
        <p:txBody>
          <a:bodyPr/>
          <a:lstStyle/>
          <a:p>
            <a:r>
              <a:rPr lang="en-US" dirty="0"/>
              <a:t>Keep learning</a:t>
            </a:r>
          </a:p>
          <a:p>
            <a:r>
              <a:rPr lang="en-US" dirty="0"/>
              <a:t>The best path to becoming a good leader is to always keep learning new things. It keeps your mind sharp, and your skills fresh. It primes you for new challenges that may come your way, which is always a good thing in a leader</a:t>
            </a:r>
          </a:p>
        </p:txBody>
      </p:sp>
      <p:sp>
        <p:nvSpPr>
          <p:cNvPr id="4" name="TextBox 3">
            <a:extLst>
              <a:ext uri="{FF2B5EF4-FFF2-40B4-BE49-F238E27FC236}">
                <a16:creationId xmlns:a16="http://schemas.microsoft.com/office/drawing/2014/main" id="{C4098B94-6494-1649-BA14-D30DFFD6F9E9}"/>
              </a:ext>
            </a:extLst>
          </p:cNvPr>
          <p:cNvSpPr txBox="1"/>
          <p:nvPr/>
        </p:nvSpPr>
        <p:spPr>
          <a:xfrm>
            <a:off x="838200" y="6404841"/>
            <a:ext cx="6123984" cy="369332"/>
          </a:xfrm>
          <a:prstGeom prst="rect">
            <a:avLst/>
          </a:prstGeom>
          <a:noFill/>
        </p:spPr>
        <p:txBody>
          <a:bodyPr wrap="none" rtlCol="0">
            <a:spAutoFit/>
          </a:bodyPr>
          <a:lstStyle/>
          <a:p>
            <a:r>
              <a:rPr lang="en-US" dirty="0"/>
              <a:t>https://</a:t>
            </a:r>
            <a:r>
              <a:rPr lang="en-US" dirty="0" err="1"/>
              <a:t>www.wrike.com</a:t>
            </a:r>
            <a:r>
              <a:rPr lang="en-US" dirty="0"/>
              <a:t>/blog/9-ways-develop-leadership-skills/</a:t>
            </a:r>
          </a:p>
        </p:txBody>
      </p:sp>
    </p:spTree>
    <p:extLst>
      <p:ext uri="{BB962C8B-B14F-4D97-AF65-F5344CB8AC3E}">
        <p14:creationId xmlns:p14="http://schemas.microsoft.com/office/powerpoint/2010/main" val="15644663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0B749-D9D7-AB4F-B4B4-70B5301CCE4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27AEC40-4B20-2342-AA8C-88C61F78AE36}"/>
              </a:ext>
            </a:extLst>
          </p:cNvPr>
          <p:cNvSpPr>
            <a:spLocks noGrp="1"/>
          </p:cNvSpPr>
          <p:nvPr>
            <p:ph idx="1"/>
          </p:nvPr>
        </p:nvSpPr>
        <p:spPr/>
        <p:txBody>
          <a:bodyPr/>
          <a:lstStyle/>
          <a:p>
            <a:r>
              <a:rPr lang="en-US" dirty="0"/>
              <a:t>Practical tips</a:t>
            </a:r>
          </a:p>
          <a:p>
            <a:pPr lvl="1"/>
            <a:r>
              <a:rPr lang="en-US" dirty="0"/>
              <a:t>Be personal (relatable)</a:t>
            </a:r>
          </a:p>
          <a:p>
            <a:pPr lvl="2"/>
            <a:r>
              <a:rPr lang="en-US" dirty="0"/>
              <a:t>Build trust by caring about your teammates</a:t>
            </a:r>
          </a:p>
          <a:p>
            <a:pPr lvl="1"/>
            <a:r>
              <a:rPr lang="en-US" dirty="0"/>
              <a:t>Be confident</a:t>
            </a:r>
          </a:p>
          <a:p>
            <a:pPr lvl="2"/>
            <a:r>
              <a:rPr lang="en-US" dirty="0"/>
              <a:t>If you don’t trust yourself, why should others?</a:t>
            </a:r>
          </a:p>
          <a:p>
            <a:pPr lvl="1"/>
            <a:r>
              <a:rPr lang="en-US" dirty="0"/>
              <a:t>Challenge yourself to keep learning</a:t>
            </a:r>
          </a:p>
          <a:p>
            <a:pPr lvl="2"/>
            <a:r>
              <a:rPr lang="en-US" dirty="0"/>
              <a:t>Set a goal, even a small one</a:t>
            </a:r>
          </a:p>
          <a:p>
            <a:pPr lvl="1"/>
            <a:endParaRPr lang="en-US" dirty="0"/>
          </a:p>
        </p:txBody>
      </p:sp>
    </p:spTree>
    <p:extLst>
      <p:ext uri="{BB962C8B-B14F-4D97-AF65-F5344CB8AC3E}">
        <p14:creationId xmlns:p14="http://schemas.microsoft.com/office/powerpoint/2010/main" val="22010917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F34FE-3644-8148-9F24-2D76630D18F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13467E6-1D01-CE4E-A8D7-5EC9030475F1}"/>
              </a:ext>
            </a:extLst>
          </p:cNvPr>
          <p:cNvSpPr>
            <a:spLocks noGrp="1"/>
          </p:cNvSpPr>
          <p:nvPr>
            <p:ph idx="1"/>
          </p:nvPr>
        </p:nvSpPr>
        <p:spPr/>
        <p:txBody>
          <a:bodyPr/>
          <a:lstStyle/>
          <a:p>
            <a:r>
              <a:rPr lang="en-US" dirty="0"/>
              <a:t>Put it all into practice</a:t>
            </a:r>
          </a:p>
          <a:p>
            <a:pPr lvl="1"/>
            <a:r>
              <a:rPr lang="en-US" dirty="0"/>
              <a:t>Identify &gt; What are the leader points facing you?</a:t>
            </a:r>
          </a:p>
          <a:p>
            <a:pPr lvl="1"/>
            <a:r>
              <a:rPr lang="en-US" dirty="0"/>
              <a:t>Plan &gt; What style or actions can you take?</a:t>
            </a:r>
          </a:p>
          <a:p>
            <a:pPr lvl="1"/>
            <a:r>
              <a:rPr lang="en-US" dirty="0"/>
              <a:t>Execute &gt; When will you take action?</a:t>
            </a:r>
          </a:p>
        </p:txBody>
      </p:sp>
    </p:spTree>
    <p:extLst>
      <p:ext uri="{BB962C8B-B14F-4D97-AF65-F5344CB8AC3E}">
        <p14:creationId xmlns:p14="http://schemas.microsoft.com/office/powerpoint/2010/main" val="42678160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E9D63-A6EB-5B4E-A2E5-5A2D5B8E396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374A9CE-0371-DE48-8889-0A7A25FCCAB5}"/>
              </a:ext>
            </a:extLst>
          </p:cNvPr>
          <p:cNvSpPr>
            <a:spLocks noGrp="1"/>
          </p:cNvSpPr>
          <p:nvPr>
            <p:ph idx="1"/>
          </p:nvPr>
        </p:nvSpPr>
        <p:spPr/>
        <p:txBody>
          <a:bodyPr/>
          <a:lstStyle/>
          <a:p>
            <a:r>
              <a:rPr lang="en-US" dirty="0"/>
              <a:t>Conclude story</a:t>
            </a:r>
          </a:p>
        </p:txBody>
      </p:sp>
    </p:spTree>
    <p:extLst>
      <p:ext uri="{BB962C8B-B14F-4D97-AF65-F5344CB8AC3E}">
        <p14:creationId xmlns:p14="http://schemas.microsoft.com/office/powerpoint/2010/main" val="27621017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0A6B4-5D61-D248-A76B-42DE2A1A785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D95F9B6-54CC-544F-BA7E-28DC89B4B4FE}"/>
              </a:ext>
            </a:extLst>
          </p:cNvPr>
          <p:cNvSpPr>
            <a:spLocks noGrp="1"/>
          </p:cNvSpPr>
          <p:nvPr>
            <p:ph idx="1"/>
          </p:nvPr>
        </p:nvSpPr>
        <p:spPr/>
        <p:txBody>
          <a:bodyPr/>
          <a:lstStyle/>
          <a:p>
            <a:r>
              <a:rPr lang="en-US" dirty="0"/>
              <a:t>Book recommendations</a:t>
            </a:r>
          </a:p>
          <a:p>
            <a:pPr lvl="1"/>
            <a:r>
              <a:rPr lang="en-US" dirty="0"/>
              <a:t>Making a manager</a:t>
            </a:r>
          </a:p>
          <a:p>
            <a:pPr lvl="1"/>
            <a:r>
              <a:rPr lang="en-US" dirty="0"/>
              <a:t>Trillion Dollar coach</a:t>
            </a:r>
          </a:p>
          <a:p>
            <a:pPr lvl="1"/>
            <a:r>
              <a:rPr lang="en-US" dirty="0"/>
              <a:t>Leaders Eat Last</a:t>
            </a:r>
          </a:p>
        </p:txBody>
      </p:sp>
    </p:spTree>
    <p:extLst>
      <p:ext uri="{BB962C8B-B14F-4D97-AF65-F5344CB8AC3E}">
        <p14:creationId xmlns:p14="http://schemas.microsoft.com/office/powerpoint/2010/main" val="21101202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E23C62F-A2F4-3349-82C2-A4C7DD127758}"/>
              </a:ext>
            </a:extLst>
          </p:cNvPr>
          <p:cNvSpPr txBox="1"/>
          <p:nvPr/>
        </p:nvSpPr>
        <p:spPr>
          <a:xfrm>
            <a:off x="4498896" y="1166842"/>
            <a:ext cx="3194208" cy="4524315"/>
          </a:xfrm>
          <a:prstGeom prst="rect">
            <a:avLst/>
          </a:prstGeom>
          <a:noFill/>
        </p:spPr>
        <p:txBody>
          <a:bodyPr wrap="none" rtlCol="0">
            <a:spAutoFit/>
          </a:bodyPr>
          <a:lstStyle/>
          <a:p>
            <a:r>
              <a:rPr lang="en-US" sz="4800" dirty="0">
                <a:solidFill>
                  <a:schemeClr val="bg1"/>
                </a:solidFill>
                <a:latin typeface="Museo 300" panose="02000000000000000000" pitchFamily="2" charset="77"/>
                <a:cs typeface="Kristen ITC" panose="020F0502020204030204" pitchFamily="34" charset="0"/>
              </a:rPr>
              <a:t>DO NOT </a:t>
            </a:r>
          </a:p>
          <a:p>
            <a:r>
              <a:rPr lang="en-US" sz="4800" dirty="0">
                <a:solidFill>
                  <a:schemeClr val="bg1"/>
                </a:solidFill>
                <a:latin typeface="Museo 300" panose="02000000000000000000" pitchFamily="2" charset="77"/>
                <a:cs typeface="Kristen ITC" panose="020F0502020204030204" pitchFamily="34" charset="0"/>
              </a:rPr>
              <a:t>WAIT FOR </a:t>
            </a:r>
          </a:p>
          <a:p>
            <a:r>
              <a:rPr lang="en-US" sz="4800" dirty="0">
                <a:solidFill>
                  <a:schemeClr val="bg1"/>
                </a:solidFill>
                <a:latin typeface="Museo 300" panose="02000000000000000000" pitchFamily="2" charset="77"/>
                <a:cs typeface="Kristen ITC" panose="020F0502020204030204" pitchFamily="34" charset="0"/>
              </a:rPr>
              <a:t>LEADERS</a:t>
            </a:r>
          </a:p>
          <a:p>
            <a:endParaRPr lang="en-US" sz="4800" dirty="0">
              <a:solidFill>
                <a:schemeClr val="bg1"/>
              </a:solidFill>
              <a:latin typeface="Museo 300" panose="02000000000000000000" pitchFamily="2" charset="77"/>
              <a:cs typeface="Kristen ITC" panose="020F0502020204030204" pitchFamily="34" charset="0"/>
            </a:endParaRPr>
          </a:p>
          <a:p>
            <a:r>
              <a:rPr lang="en-US" sz="4800" b="1" dirty="0">
                <a:solidFill>
                  <a:srgbClr val="F4D85D"/>
                </a:solidFill>
                <a:latin typeface="Museo 900" panose="02000000000000000000" pitchFamily="2" charset="77"/>
                <a:cs typeface="Kristen ITC" panose="020F0502020204030204" pitchFamily="34" charset="0"/>
              </a:rPr>
              <a:t>BECOME </a:t>
            </a:r>
          </a:p>
          <a:p>
            <a:r>
              <a:rPr lang="en-US" sz="4800" b="1" dirty="0">
                <a:solidFill>
                  <a:srgbClr val="F4D85D"/>
                </a:solidFill>
                <a:latin typeface="Museo 900" panose="02000000000000000000" pitchFamily="2" charset="77"/>
                <a:cs typeface="Kristen ITC" panose="020F0502020204030204" pitchFamily="34" charset="0"/>
              </a:rPr>
              <a:t>THEM.</a:t>
            </a:r>
          </a:p>
        </p:txBody>
      </p:sp>
    </p:spTree>
    <p:extLst>
      <p:ext uri="{BB962C8B-B14F-4D97-AF65-F5344CB8AC3E}">
        <p14:creationId xmlns:p14="http://schemas.microsoft.com/office/powerpoint/2010/main" val="28772282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kissing a person on the cheek&#10;&#10;Description automatically generated with medium confidence">
            <a:extLst>
              <a:ext uri="{FF2B5EF4-FFF2-40B4-BE49-F238E27FC236}">
                <a16:creationId xmlns:a16="http://schemas.microsoft.com/office/drawing/2014/main" id="{1AA2A9A0-0967-864D-BD3E-655F54B60854}"/>
              </a:ext>
            </a:extLst>
          </p:cNvPr>
          <p:cNvPicPr>
            <a:picLocks noChangeAspect="1"/>
          </p:cNvPicPr>
          <p:nvPr/>
        </p:nvPicPr>
        <p:blipFill>
          <a:blip r:embed="rId2"/>
          <a:stretch>
            <a:fillRect/>
          </a:stretch>
        </p:blipFill>
        <p:spPr>
          <a:xfrm>
            <a:off x="9129713" y="2204245"/>
            <a:ext cx="2138362" cy="2138362"/>
          </a:xfrm>
          <a:prstGeom prst="rect">
            <a:avLst/>
          </a:prstGeom>
        </p:spPr>
      </p:pic>
      <p:pic>
        <p:nvPicPr>
          <p:cNvPr id="4" name="Picture 3" descr="A picture containing person, outdoor&#10;&#10;Description automatically generated">
            <a:extLst>
              <a:ext uri="{FF2B5EF4-FFF2-40B4-BE49-F238E27FC236}">
                <a16:creationId xmlns:a16="http://schemas.microsoft.com/office/drawing/2014/main" id="{070095E4-53D8-6545-A095-470ED0E4814D}"/>
              </a:ext>
            </a:extLst>
          </p:cNvPr>
          <p:cNvPicPr>
            <a:picLocks noChangeAspect="1"/>
          </p:cNvPicPr>
          <p:nvPr/>
        </p:nvPicPr>
        <p:blipFill rotWithShape="1">
          <a:blip r:embed="rId3"/>
          <a:srcRect l="1" t="5000" r="33827" b="5000"/>
          <a:stretch/>
        </p:blipFill>
        <p:spPr>
          <a:xfrm>
            <a:off x="4612699" y="1"/>
            <a:ext cx="7579301" cy="6858000"/>
          </a:xfrm>
          <a:prstGeom prst="rect">
            <a:avLst/>
          </a:prstGeom>
        </p:spPr>
      </p:pic>
      <p:sp>
        <p:nvSpPr>
          <p:cNvPr id="7" name="Freeform 6">
            <a:extLst>
              <a:ext uri="{FF2B5EF4-FFF2-40B4-BE49-F238E27FC236}">
                <a16:creationId xmlns:a16="http://schemas.microsoft.com/office/drawing/2014/main" id="{5A9E605A-82A8-9A48-964B-78D0777C7CB7}"/>
              </a:ext>
            </a:extLst>
          </p:cNvPr>
          <p:cNvSpPr/>
          <p:nvPr/>
        </p:nvSpPr>
        <p:spPr>
          <a:xfrm>
            <a:off x="-1302327" y="-969818"/>
            <a:ext cx="9476509" cy="8950036"/>
          </a:xfrm>
          <a:custGeom>
            <a:avLst/>
            <a:gdLst>
              <a:gd name="connsiteX0" fmla="*/ 9393382 w 9476509"/>
              <a:gd name="connsiteY0" fmla="*/ 193963 h 8950036"/>
              <a:gd name="connsiteX1" fmla="*/ 7010400 w 9476509"/>
              <a:gd name="connsiteY1" fmla="*/ 8950036 h 8950036"/>
              <a:gd name="connsiteX2" fmla="*/ 0 w 9476509"/>
              <a:gd name="connsiteY2" fmla="*/ 8950036 h 8950036"/>
              <a:gd name="connsiteX3" fmla="*/ 0 w 9476509"/>
              <a:gd name="connsiteY3" fmla="*/ 0 h 8950036"/>
              <a:gd name="connsiteX4" fmla="*/ 9476509 w 9476509"/>
              <a:gd name="connsiteY4" fmla="*/ 249382 h 8950036"/>
              <a:gd name="connsiteX5" fmla="*/ 9476509 w 9476509"/>
              <a:gd name="connsiteY5" fmla="*/ 249382 h 895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76509" h="8950036">
                <a:moveTo>
                  <a:pt x="9393382" y="193963"/>
                </a:moveTo>
                <a:lnTo>
                  <a:pt x="7010400" y="8950036"/>
                </a:lnTo>
                <a:lnTo>
                  <a:pt x="0" y="8950036"/>
                </a:lnTo>
                <a:lnTo>
                  <a:pt x="0" y="0"/>
                </a:lnTo>
                <a:lnTo>
                  <a:pt x="9476509" y="249382"/>
                </a:lnTo>
                <a:lnTo>
                  <a:pt x="9476509" y="249382"/>
                </a:lnTo>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67ED81F-26CA-854A-8D8B-CB37ECECAE62}"/>
              </a:ext>
            </a:extLst>
          </p:cNvPr>
          <p:cNvSpPr>
            <a:spLocks noGrp="1"/>
          </p:cNvSpPr>
          <p:nvPr>
            <p:ph idx="1"/>
          </p:nvPr>
        </p:nvSpPr>
        <p:spPr>
          <a:xfrm>
            <a:off x="831274" y="5211222"/>
            <a:ext cx="7562850" cy="2616598"/>
          </a:xfrm>
        </p:spPr>
        <p:txBody>
          <a:bodyPr>
            <a:normAutofit/>
          </a:bodyPr>
          <a:lstStyle/>
          <a:p>
            <a:pPr marL="0" indent="0">
              <a:buNone/>
            </a:pPr>
            <a:r>
              <a:rPr lang="en-US" dirty="0">
                <a:solidFill>
                  <a:schemeClr val="bg1"/>
                </a:solidFill>
              </a:rPr>
              <a:t>@</a:t>
            </a:r>
            <a:r>
              <a:rPr lang="en-US" dirty="0" err="1">
                <a:solidFill>
                  <a:schemeClr val="bg1"/>
                </a:solidFill>
              </a:rPr>
              <a:t>iamkeeler</a:t>
            </a:r>
            <a:endParaRPr lang="en-US" dirty="0">
              <a:solidFill>
                <a:schemeClr val="bg1"/>
              </a:solidFill>
            </a:endParaRPr>
          </a:p>
          <a:p>
            <a:pPr marL="0" indent="0">
              <a:buNone/>
            </a:pPr>
            <a:r>
              <a:rPr lang="en-US" dirty="0">
                <a:solidFill>
                  <a:schemeClr val="bg1"/>
                </a:solidFill>
              </a:rPr>
              <a:t>(612) 486-2096</a:t>
            </a:r>
          </a:p>
          <a:p>
            <a:pPr marL="0" indent="0">
              <a:buNone/>
            </a:pPr>
            <a:r>
              <a:rPr lang="en-US" dirty="0">
                <a:hlinkClick r:id="rId4"/>
              </a:rPr>
              <a:t>https://github.com/iamkeeler/THAT-Conference/</a:t>
            </a:r>
            <a:endParaRPr lang="en-US" dirty="0"/>
          </a:p>
        </p:txBody>
      </p:sp>
      <p:pic>
        <p:nvPicPr>
          <p:cNvPr id="9" name="Graphic 8">
            <a:extLst>
              <a:ext uri="{FF2B5EF4-FFF2-40B4-BE49-F238E27FC236}">
                <a16:creationId xmlns:a16="http://schemas.microsoft.com/office/drawing/2014/main" id="{11E8512E-B871-D74C-A53F-54564F32CC6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2280" y="5803675"/>
            <a:ext cx="369340" cy="369340"/>
          </a:xfrm>
          <a:prstGeom prst="rect">
            <a:avLst/>
          </a:prstGeom>
        </p:spPr>
      </p:pic>
      <p:pic>
        <p:nvPicPr>
          <p:cNvPr id="11" name="Graphic 10">
            <a:extLst>
              <a:ext uri="{FF2B5EF4-FFF2-40B4-BE49-F238E27FC236}">
                <a16:creationId xmlns:a16="http://schemas.microsoft.com/office/drawing/2014/main" id="{AEB1AAE6-F81C-BC49-9136-C5C9A5B03AD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72280" y="5272499"/>
            <a:ext cx="369340" cy="369340"/>
          </a:xfrm>
          <a:prstGeom prst="rect">
            <a:avLst/>
          </a:prstGeom>
        </p:spPr>
      </p:pic>
      <p:pic>
        <p:nvPicPr>
          <p:cNvPr id="13" name="Graphic 12">
            <a:extLst>
              <a:ext uri="{FF2B5EF4-FFF2-40B4-BE49-F238E27FC236}">
                <a16:creationId xmlns:a16="http://schemas.microsoft.com/office/drawing/2014/main" id="{2F61EEDD-5C4F-CB46-801C-8F41490A4C2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72280" y="6334851"/>
            <a:ext cx="369340" cy="369340"/>
          </a:xfrm>
          <a:prstGeom prst="rect">
            <a:avLst/>
          </a:prstGeom>
        </p:spPr>
      </p:pic>
      <p:sp>
        <p:nvSpPr>
          <p:cNvPr id="14" name="TextBox 13">
            <a:extLst>
              <a:ext uri="{FF2B5EF4-FFF2-40B4-BE49-F238E27FC236}">
                <a16:creationId xmlns:a16="http://schemas.microsoft.com/office/drawing/2014/main" id="{F81CACC5-887C-C840-B0D4-6A0D202F86A6}"/>
              </a:ext>
            </a:extLst>
          </p:cNvPr>
          <p:cNvSpPr txBox="1"/>
          <p:nvPr/>
        </p:nvSpPr>
        <p:spPr>
          <a:xfrm>
            <a:off x="243864" y="3696651"/>
            <a:ext cx="4148893" cy="830997"/>
          </a:xfrm>
          <a:prstGeom prst="rect">
            <a:avLst/>
          </a:prstGeom>
          <a:noFill/>
        </p:spPr>
        <p:txBody>
          <a:bodyPr wrap="none" rtlCol="0">
            <a:spAutoFit/>
          </a:bodyPr>
          <a:lstStyle/>
          <a:p>
            <a:r>
              <a:rPr lang="en-US" sz="4800" b="1" dirty="0">
                <a:solidFill>
                  <a:schemeClr val="bg1"/>
                </a:solidFill>
                <a:latin typeface="Museo 900" panose="02000000000000000000" pitchFamily="2" charset="77"/>
              </a:rPr>
              <a:t>QUESTIONS?</a:t>
            </a:r>
          </a:p>
        </p:txBody>
      </p:sp>
    </p:spTree>
    <p:extLst>
      <p:ext uri="{BB962C8B-B14F-4D97-AF65-F5344CB8AC3E}">
        <p14:creationId xmlns:p14="http://schemas.microsoft.com/office/powerpoint/2010/main" val="16980072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A723D"/>
        </a:solidFill>
        <a:effectLst/>
      </p:bgPr>
    </p:bg>
    <p:spTree>
      <p:nvGrpSpPr>
        <p:cNvPr id="1" name=""/>
        <p:cNvGrpSpPr/>
        <p:nvPr/>
      </p:nvGrpSpPr>
      <p:grpSpPr>
        <a:xfrm>
          <a:off x="0" y="0"/>
          <a:ext cx="0" cy="0"/>
          <a:chOff x="0" y="0"/>
          <a:chExt cx="0" cy="0"/>
        </a:xfrm>
      </p:grpSpPr>
      <p:pic>
        <p:nvPicPr>
          <p:cNvPr id="6" name="Picture 5" descr="Shape, rectangle&#10;&#10;Description automatically generated">
            <a:extLst>
              <a:ext uri="{FF2B5EF4-FFF2-40B4-BE49-F238E27FC236}">
                <a16:creationId xmlns:a16="http://schemas.microsoft.com/office/drawing/2014/main" id="{7046456C-B7DE-2249-8D04-D9330B71AC0B}"/>
              </a:ext>
            </a:extLst>
          </p:cNvPr>
          <p:cNvPicPr>
            <a:picLocks noChangeAspect="1"/>
          </p:cNvPicPr>
          <p:nvPr/>
        </p:nvPicPr>
        <p:blipFill>
          <a:blip r:embed="rId2"/>
          <a:stretch>
            <a:fillRect/>
          </a:stretch>
        </p:blipFill>
        <p:spPr>
          <a:xfrm>
            <a:off x="2666205" y="-381589"/>
            <a:ext cx="6859589" cy="6859589"/>
          </a:xfrm>
          <a:prstGeom prst="rect">
            <a:avLst/>
          </a:prstGeom>
        </p:spPr>
      </p:pic>
      <p:sp>
        <p:nvSpPr>
          <p:cNvPr id="7" name="TextBox 6">
            <a:extLst>
              <a:ext uri="{FF2B5EF4-FFF2-40B4-BE49-F238E27FC236}">
                <a16:creationId xmlns:a16="http://schemas.microsoft.com/office/drawing/2014/main" id="{065E5856-8A7E-724F-BF43-7B6B61E4FA34}"/>
              </a:ext>
            </a:extLst>
          </p:cNvPr>
          <p:cNvSpPr txBox="1"/>
          <p:nvPr/>
        </p:nvSpPr>
        <p:spPr>
          <a:xfrm>
            <a:off x="4376618" y="5533902"/>
            <a:ext cx="3438762" cy="830997"/>
          </a:xfrm>
          <a:prstGeom prst="rect">
            <a:avLst/>
          </a:prstGeom>
          <a:noFill/>
        </p:spPr>
        <p:txBody>
          <a:bodyPr wrap="none" rtlCol="0">
            <a:spAutoFit/>
          </a:bodyPr>
          <a:lstStyle/>
          <a:p>
            <a:r>
              <a:rPr lang="en-US" sz="4800" dirty="0">
                <a:solidFill>
                  <a:schemeClr val="bg1"/>
                </a:solidFill>
                <a:latin typeface="Kristen ITC" panose="03050502040202030202" pitchFamily="66" charset="77"/>
              </a:rPr>
              <a:t>Story Time</a:t>
            </a:r>
          </a:p>
        </p:txBody>
      </p:sp>
    </p:spTree>
    <p:extLst>
      <p:ext uri="{BB962C8B-B14F-4D97-AF65-F5344CB8AC3E}">
        <p14:creationId xmlns:p14="http://schemas.microsoft.com/office/powerpoint/2010/main" val="3801665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37869B-4A99-D54A-8B4A-3124AE75760A}"/>
              </a:ext>
            </a:extLst>
          </p:cNvPr>
          <p:cNvSpPr>
            <a:spLocks noGrp="1"/>
          </p:cNvSpPr>
          <p:nvPr>
            <p:ph idx="1"/>
          </p:nvPr>
        </p:nvSpPr>
        <p:spPr>
          <a:xfrm>
            <a:off x="838200" y="1768475"/>
            <a:ext cx="10515600" cy="4351338"/>
          </a:xfrm>
        </p:spPr>
        <p:txBody>
          <a:bodyPr>
            <a:normAutofit/>
          </a:bodyPr>
          <a:lstStyle/>
          <a:p>
            <a:pPr marL="0" indent="0">
              <a:buNone/>
            </a:pPr>
            <a:r>
              <a:rPr lang="en-US" sz="6000" dirty="0">
                <a:latin typeface="Museo 300" panose="02000000000000000000" pitchFamily="2" charset="77"/>
              </a:rPr>
              <a:t>At some point, everyone will face a </a:t>
            </a:r>
            <a:r>
              <a:rPr lang="en-US" sz="6000" dirty="0">
                <a:solidFill>
                  <a:srgbClr val="EA723D"/>
                </a:solidFill>
                <a:latin typeface="Museo 300" panose="02000000000000000000" pitchFamily="2" charset="77"/>
              </a:rPr>
              <a:t>leader point</a:t>
            </a:r>
            <a:r>
              <a:rPr lang="en-US" sz="6000" dirty="0">
                <a:latin typeface="Museo 300" panose="02000000000000000000" pitchFamily="2" charset="77"/>
              </a:rPr>
              <a:t>. </a:t>
            </a:r>
          </a:p>
          <a:p>
            <a:pPr marL="0" indent="0">
              <a:buNone/>
            </a:pPr>
            <a:r>
              <a:rPr lang="en-US" sz="6000" b="1" dirty="0">
                <a:latin typeface="Segoe UI" panose="020B0502040204020203" pitchFamily="34" charset="0"/>
                <a:cs typeface="Segoe UI" panose="020B0502040204020203" pitchFamily="34" charset="0"/>
              </a:rPr>
              <a:t>That point in time where everyone looks to you</a:t>
            </a:r>
          </a:p>
        </p:txBody>
      </p:sp>
    </p:spTree>
    <p:extLst>
      <p:ext uri="{BB962C8B-B14F-4D97-AF65-F5344CB8AC3E}">
        <p14:creationId xmlns:p14="http://schemas.microsoft.com/office/powerpoint/2010/main" val="2963542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5F4DC9-A29C-0B4D-A685-ABD4F6A25567}"/>
              </a:ext>
            </a:extLst>
          </p:cNvPr>
          <p:cNvSpPr>
            <a:spLocks noGrp="1"/>
          </p:cNvSpPr>
          <p:nvPr>
            <p:ph idx="1"/>
          </p:nvPr>
        </p:nvSpPr>
        <p:spPr>
          <a:xfrm>
            <a:off x="2800350" y="2391570"/>
            <a:ext cx="7277100" cy="2074862"/>
          </a:xfrm>
        </p:spPr>
        <p:txBody>
          <a:bodyPr/>
          <a:lstStyle/>
          <a:p>
            <a:pPr marL="0" indent="0">
              <a:buNone/>
            </a:pPr>
            <a:r>
              <a:rPr lang="en-US" b="1" dirty="0">
                <a:latin typeface="Museo 900" panose="02000000000000000000" pitchFamily="2" charset="77"/>
              </a:rPr>
              <a:t>Definition: </a:t>
            </a:r>
            <a:r>
              <a:rPr lang="en-US" b="1" dirty="0">
                <a:solidFill>
                  <a:srgbClr val="EA723D"/>
                </a:solidFill>
                <a:latin typeface="Museo 900" panose="02000000000000000000" pitchFamily="2" charset="77"/>
              </a:rPr>
              <a:t>Leader point</a:t>
            </a:r>
          </a:p>
          <a:p>
            <a:pPr lvl="1"/>
            <a:r>
              <a:rPr lang="en-US" dirty="0">
                <a:latin typeface="Museo 300" panose="02000000000000000000" pitchFamily="2" charset="77"/>
              </a:rPr>
              <a:t>A moment in time where individuals are looking or open to guidance</a:t>
            </a:r>
          </a:p>
          <a:p>
            <a:pPr lvl="1"/>
            <a:r>
              <a:rPr lang="en-US" dirty="0">
                <a:latin typeface="Museo 300" panose="02000000000000000000" pitchFamily="2" charset="77"/>
              </a:rPr>
              <a:t>An opportunity to align people to a purpose</a:t>
            </a:r>
          </a:p>
          <a:p>
            <a:pPr lvl="1"/>
            <a:r>
              <a:rPr lang="en-US" dirty="0">
                <a:latin typeface="Museo 300" panose="02000000000000000000" pitchFamily="2" charset="77"/>
              </a:rPr>
              <a:t>A chance to multiple the results of a team</a:t>
            </a:r>
          </a:p>
        </p:txBody>
      </p:sp>
      <p:sp>
        <p:nvSpPr>
          <p:cNvPr id="6" name="Left Brace 5">
            <a:extLst>
              <a:ext uri="{FF2B5EF4-FFF2-40B4-BE49-F238E27FC236}">
                <a16:creationId xmlns:a16="http://schemas.microsoft.com/office/drawing/2014/main" id="{31B95750-D911-2D4E-AD73-8E4122B27668}"/>
              </a:ext>
            </a:extLst>
          </p:cNvPr>
          <p:cNvSpPr/>
          <p:nvPr/>
        </p:nvSpPr>
        <p:spPr>
          <a:xfrm>
            <a:off x="1571625" y="2391569"/>
            <a:ext cx="885825" cy="2074861"/>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 name="Left Brace 6">
            <a:extLst>
              <a:ext uri="{FF2B5EF4-FFF2-40B4-BE49-F238E27FC236}">
                <a16:creationId xmlns:a16="http://schemas.microsoft.com/office/drawing/2014/main" id="{9D3E1516-428F-5344-A93D-C435C02015A1}"/>
              </a:ext>
            </a:extLst>
          </p:cNvPr>
          <p:cNvSpPr/>
          <p:nvPr/>
        </p:nvSpPr>
        <p:spPr>
          <a:xfrm rot="10800000">
            <a:off x="9634537" y="2391569"/>
            <a:ext cx="885825" cy="2074861"/>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0041501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4C92DCB-1915-EE48-9C59-55E6B8AB5D79}"/>
              </a:ext>
            </a:extLst>
          </p:cNvPr>
          <p:cNvSpPr/>
          <p:nvPr/>
        </p:nvSpPr>
        <p:spPr>
          <a:xfrm>
            <a:off x="2836663" y="0"/>
            <a:ext cx="6518673" cy="6858000"/>
          </a:xfrm>
          <a:prstGeom prst="parallelogram">
            <a:avLst/>
          </a:prstGeom>
          <a:solidFill>
            <a:srgbClr val="EA723D"/>
          </a:solidFill>
          <a:ln>
            <a:noFill/>
          </a:ln>
          <a:effectLst>
            <a:outerShdw blurRad="635000" dist="16391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195C69D7-6032-6B44-894E-C3C4EA6E7824}"/>
              </a:ext>
            </a:extLst>
          </p:cNvPr>
          <p:cNvSpPr/>
          <p:nvPr/>
        </p:nvSpPr>
        <p:spPr>
          <a:xfrm>
            <a:off x="7580113" y="0"/>
            <a:ext cx="6518673" cy="6858000"/>
          </a:xfrm>
          <a:prstGeom prst="parallelogram">
            <a:avLst/>
          </a:prstGeom>
          <a:solidFill>
            <a:srgbClr val="F4D85D"/>
          </a:solidFill>
          <a:ln>
            <a:noFill/>
          </a:ln>
          <a:effectLst>
            <a:outerShdw blurRad="635000" dist="152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C31118F-F622-DE49-8BE7-4AAD01A8FA84}"/>
              </a:ext>
            </a:extLst>
          </p:cNvPr>
          <p:cNvSpPr txBox="1"/>
          <p:nvPr/>
        </p:nvSpPr>
        <p:spPr>
          <a:xfrm>
            <a:off x="1008391" y="3771905"/>
            <a:ext cx="1632178"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IDENTIFY</a:t>
            </a:r>
          </a:p>
        </p:txBody>
      </p:sp>
      <p:sp>
        <p:nvSpPr>
          <p:cNvPr id="11" name="TextBox 10">
            <a:extLst>
              <a:ext uri="{FF2B5EF4-FFF2-40B4-BE49-F238E27FC236}">
                <a16:creationId xmlns:a16="http://schemas.microsoft.com/office/drawing/2014/main" id="{7D112D76-077F-5B40-851E-39CD14138117}"/>
              </a:ext>
            </a:extLst>
          </p:cNvPr>
          <p:cNvSpPr txBox="1"/>
          <p:nvPr/>
        </p:nvSpPr>
        <p:spPr>
          <a:xfrm>
            <a:off x="5457825" y="3771907"/>
            <a:ext cx="1008481"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PLAN</a:t>
            </a:r>
          </a:p>
        </p:txBody>
      </p:sp>
      <p:sp>
        <p:nvSpPr>
          <p:cNvPr id="12" name="TextBox 11">
            <a:extLst>
              <a:ext uri="{FF2B5EF4-FFF2-40B4-BE49-F238E27FC236}">
                <a16:creationId xmlns:a16="http://schemas.microsoft.com/office/drawing/2014/main" id="{54104B23-6A38-B242-89AF-0813FB5D929B}"/>
              </a:ext>
            </a:extLst>
          </p:cNvPr>
          <p:cNvSpPr txBox="1"/>
          <p:nvPr/>
        </p:nvSpPr>
        <p:spPr>
          <a:xfrm>
            <a:off x="9613915" y="3771906"/>
            <a:ext cx="1595309"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EXECUTE</a:t>
            </a:r>
          </a:p>
        </p:txBody>
      </p:sp>
      <p:sp>
        <p:nvSpPr>
          <p:cNvPr id="13" name="TextBox 12">
            <a:extLst>
              <a:ext uri="{FF2B5EF4-FFF2-40B4-BE49-F238E27FC236}">
                <a16:creationId xmlns:a16="http://schemas.microsoft.com/office/drawing/2014/main" id="{FFF08332-B599-7E4F-899F-BF8D28115DDF}"/>
              </a:ext>
            </a:extLst>
          </p:cNvPr>
          <p:cNvSpPr txBox="1"/>
          <p:nvPr/>
        </p:nvSpPr>
        <p:spPr>
          <a:xfrm>
            <a:off x="1360369" y="2433077"/>
            <a:ext cx="898003"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1</a:t>
            </a:r>
          </a:p>
        </p:txBody>
      </p:sp>
      <p:sp>
        <p:nvSpPr>
          <p:cNvPr id="14" name="TextBox 13">
            <a:extLst>
              <a:ext uri="{FF2B5EF4-FFF2-40B4-BE49-F238E27FC236}">
                <a16:creationId xmlns:a16="http://schemas.microsoft.com/office/drawing/2014/main" id="{EA5081CA-B3DA-4940-A225-32909C277333}"/>
              </a:ext>
            </a:extLst>
          </p:cNvPr>
          <p:cNvSpPr txBox="1"/>
          <p:nvPr/>
        </p:nvSpPr>
        <p:spPr>
          <a:xfrm>
            <a:off x="5489457" y="2433077"/>
            <a:ext cx="915635"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2</a:t>
            </a:r>
          </a:p>
        </p:txBody>
      </p:sp>
      <p:sp>
        <p:nvSpPr>
          <p:cNvPr id="15" name="TextBox 14">
            <a:extLst>
              <a:ext uri="{FF2B5EF4-FFF2-40B4-BE49-F238E27FC236}">
                <a16:creationId xmlns:a16="http://schemas.microsoft.com/office/drawing/2014/main" id="{92BE0A4A-B27B-5647-B69B-AA7FA9D3364B}"/>
              </a:ext>
            </a:extLst>
          </p:cNvPr>
          <p:cNvSpPr txBox="1"/>
          <p:nvPr/>
        </p:nvSpPr>
        <p:spPr>
          <a:xfrm>
            <a:off x="9943050" y="2433077"/>
            <a:ext cx="896399"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3</a:t>
            </a:r>
          </a:p>
        </p:txBody>
      </p:sp>
    </p:spTree>
    <p:extLst>
      <p:ext uri="{BB962C8B-B14F-4D97-AF65-F5344CB8AC3E}">
        <p14:creationId xmlns:p14="http://schemas.microsoft.com/office/powerpoint/2010/main" val="4136800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C7FAB"/>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04C92DCB-1915-EE48-9C59-55E6B8AB5D79}"/>
              </a:ext>
            </a:extLst>
          </p:cNvPr>
          <p:cNvSpPr/>
          <p:nvPr/>
        </p:nvSpPr>
        <p:spPr>
          <a:xfrm>
            <a:off x="2836663" y="0"/>
            <a:ext cx="6518673" cy="6858000"/>
          </a:xfrm>
          <a:prstGeom prst="parallelogram">
            <a:avLst/>
          </a:prstGeom>
          <a:solidFill>
            <a:srgbClr val="EA723D"/>
          </a:solidFill>
          <a:ln>
            <a:noFill/>
          </a:ln>
          <a:effectLst>
            <a:outerShdw blurRad="635000" dist="16391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195C69D7-6032-6B44-894E-C3C4EA6E7824}"/>
              </a:ext>
            </a:extLst>
          </p:cNvPr>
          <p:cNvSpPr/>
          <p:nvPr/>
        </p:nvSpPr>
        <p:spPr>
          <a:xfrm>
            <a:off x="7580113" y="0"/>
            <a:ext cx="6518673" cy="6858000"/>
          </a:xfrm>
          <a:prstGeom prst="parallelogram">
            <a:avLst/>
          </a:prstGeom>
          <a:solidFill>
            <a:srgbClr val="F4D85D"/>
          </a:solidFill>
          <a:ln>
            <a:noFill/>
          </a:ln>
          <a:effectLst>
            <a:outerShdw blurRad="635000" dist="1524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C31118F-F622-DE49-8BE7-4AAD01A8FA84}"/>
              </a:ext>
            </a:extLst>
          </p:cNvPr>
          <p:cNvSpPr txBox="1"/>
          <p:nvPr/>
        </p:nvSpPr>
        <p:spPr>
          <a:xfrm>
            <a:off x="1008391" y="3771905"/>
            <a:ext cx="1632178" cy="461665"/>
          </a:xfrm>
          <a:prstGeom prst="rect">
            <a:avLst/>
          </a:prstGeom>
          <a:noFill/>
        </p:spPr>
        <p:txBody>
          <a:bodyPr wrap="none" rtlCol="0">
            <a:spAutoFit/>
          </a:bodyPr>
          <a:lstStyle/>
          <a:p>
            <a:r>
              <a:rPr lang="en-US" sz="2400" b="1" dirty="0">
                <a:solidFill>
                  <a:schemeClr val="bg1"/>
                </a:solidFill>
                <a:latin typeface="Museo 900" panose="02000000000000000000" pitchFamily="2" charset="77"/>
              </a:rPr>
              <a:t>IDENTIFY</a:t>
            </a:r>
          </a:p>
        </p:txBody>
      </p:sp>
      <p:sp>
        <p:nvSpPr>
          <p:cNvPr id="11" name="TextBox 10">
            <a:extLst>
              <a:ext uri="{FF2B5EF4-FFF2-40B4-BE49-F238E27FC236}">
                <a16:creationId xmlns:a16="http://schemas.microsoft.com/office/drawing/2014/main" id="{7D112D76-077F-5B40-851E-39CD14138117}"/>
              </a:ext>
            </a:extLst>
          </p:cNvPr>
          <p:cNvSpPr txBox="1"/>
          <p:nvPr/>
        </p:nvSpPr>
        <p:spPr>
          <a:xfrm>
            <a:off x="5457825" y="3771907"/>
            <a:ext cx="1008481"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PLAN</a:t>
            </a:r>
          </a:p>
        </p:txBody>
      </p:sp>
      <p:sp>
        <p:nvSpPr>
          <p:cNvPr id="12" name="TextBox 11">
            <a:extLst>
              <a:ext uri="{FF2B5EF4-FFF2-40B4-BE49-F238E27FC236}">
                <a16:creationId xmlns:a16="http://schemas.microsoft.com/office/drawing/2014/main" id="{54104B23-6A38-B242-89AF-0813FB5D929B}"/>
              </a:ext>
            </a:extLst>
          </p:cNvPr>
          <p:cNvSpPr txBox="1"/>
          <p:nvPr/>
        </p:nvSpPr>
        <p:spPr>
          <a:xfrm>
            <a:off x="9613915" y="3771906"/>
            <a:ext cx="1595309" cy="461665"/>
          </a:xfrm>
          <a:prstGeom prst="rect">
            <a:avLst/>
          </a:prstGeom>
          <a:noFill/>
        </p:spPr>
        <p:txBody>
          <a:bodyPr wrap="none" rtlCol="0">
            <a:spAutoFit/>
          </a:bodyPr>
          <a:lstStyle/>
          <a:p>
            <a:r>
              <a:rPr lang="en-US" sz="2400" b="1" dirty="0">
                <a:solidFill>
                  <a:schemeClr val="bg1">
                    <a:alpha val="50000"/>
                  </a:schemeClr>
                </a:solidFill>
                <a:latin typeface="Museo 900" panose="02000000000000000000" pitchFamily="2" charset="77"/>
              </a:rPr>
              <a:t>EXECUTE</a:t>
            </a:r>
          </a:p>
        </p:txBody>
      </p:sp>
      <p:sp>
        <p:nvSpPr>
          <p:cNvPr id="13" name="TextBox 12">
            <a:extLst>
              <a:ext uri="{FF2B5EF4-FFF2-40B4-BE49-F238E27FC236}">
                <a16:creationId xmlns:a16="http://schemas.microsoft.com/office/drawing/2014/main" id="{FFF08332-B599-7E4F-899F-BF8D28115DDF}"/>
              </a:ext>
            </a:extLst>
          </p:cNvPr>
          <p:cNvSpPr txBox="1"/>
          <p:nvPr/>
        </p:nvSpPr>
        <p:spPr>
          <a:xfrm>
            <a:off x="1360369" y="2433077"/>
            <a:ext cx="898003" cy="1569660"/>
          </a:xfrm>
          <a:prstGeom prst="rect">
            <a:avLst/>
          </a:prstGeom>
          <a:noFill/>
        </p:spPr>
        <p:txBody>
          <a:bodyPr wrap="none" rtlCol="0">
            <a:spAutoFit/>
          </a:bodyPr>
          <a:lstStyle/>
          <a:p>
            <a:r>
              <a:rPr lang="en-US" sz="9600" b="1" dirty="0">
                <a:solidFill>
                  <a:schemeClr val="bg1"/>
                </a:solidFill>
                <a:latin typeface="Museo 900" panose="02000000000000000000" pitchFamily="2" charset="77"/>
              </a:rPr>
              <a:t>1</a:t>
            </a:r>
          </a:p>
        </p:txBody>
      </p:sp>
      <p:sp>
        <p:nvSpPr>
          <p:cNvPr id="14" name="TextBox 13">
            <a:extLst>
              <a:ext uri="{FF2B5EF4-FFF2-40B4-BE49-F238E27FC236}">
                <a16:creationId xmlns:a16="http://schemas.microsoft.com/office/drawing/2014/main" id="{EA5081CA-B3DA-4940-A225-32909C277333}"/>
              </a:ext>
            </a:extLst>
          </p:cNvPr>
          <p:cNvSpPr txBox="1"/>
          <p:nvPr/>
        </p:nvSpPr>
        <p:spPr>
          <a:xfrm>
            <a:off x="5489457" y="2433077"/>
            <a:ext cx="915635"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2</a:t>
            </a:r>
          </a:p>
        </p:txBody>
      </p:sp>
      <p:sp>
        <p:nvSpPr>
          <p:cNvPr id="15" name="TextBox 14">
            <a:extLst>
              <a:ext uri="{FF2B5EF4-FFF2-40B4-BE49-F238E27FC236}">
                <a16:creationId xmlns:a16="http://schemas.microsoft.com/office/drawing/2014/main" id="{92BE0A4A-B27B-5647-B69B-AA7FA9D3364B}"/>
              </a:ext>
            </a:extLst>
          </p:cNvPr>
          <p:cNvSpPr txBox="1"/>
          <p:nvPr/>
        </p:nvSpPr>
        <p:spPr>
          <a:xfrm>
            <a:off x="9943050" y="2433077"/>
            <a:ext cx="896399" cy="1569660"/>
          </a:xfrm>
          <a:prstGeom prst="rect">
            <a:avLst/>
          </a:prstGeom>
          <a:noFill/>
        </p:spPr>
        <p:txBody>
          <a:bodyPr wrap="none" rtlCol="0">
            <a:spAutoFit/>
          </a:bodyPr>
          <a:lstStyle/>
          <a:p>
            <a:r>
              <a:rPr lang="en-US" sz="9600" b="1" dirty="0">
                <a:solidFill>
                  <a:schemeClr val="bg1">
                    <a:alpha val="50000"/>
                  </a:schemeClr>
                </a:solidFill>
                <a:latin typeface="Museo 900" panose="02000000000000000000" pitchFamily="2" charset="77"/>
              </a:rPr>
              <a:t>3</a:t>
            </a:r>
          </a:p>
        </p:txBody>
      </p:sp>
    </p:spTree>
    <p:extLst>
      <p:ext uri="{BB962C8B-B14F-4D97-AF65-F5344CB8AC3E}">
        <p14:creationId xmlns:p14="http://schemas.microsoft.com/office/powerpoint/2010/main" val="18669382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5.png"/></Relationships>
</file>

<file path=ppt/webextensions/webextension1.xml><?xml version="1.0" encoding="utf-8"?>
<we:webextension xmlns:we="http://schemas.microsoft.com/office/webextensions/webextension/2010/11" id="{47315359-8D31-7944-A92E-66720847CE76}">
  <we:reference id="wa104379261" version="3.0.2.3" store="en-US" storeType="OMEX"/>
  <we:alternateReferences>
    <we:reference id="wa104379261" version="3.0.2.3" store="wa104379261" storeType="OMEX"/>
  </we:alternateReferences>
  <we:properties>
    <we:property name="mentimeter-slide" value="{&quot;seriesId&quot;:&quot;bb6c785066da7585375b1fa675cbf799&quot;,&quot;questionId&quot;:&quot;be507262d190&quot;,&quot;link&quot;:&quot;https://www.mentimeter.com/s/bb6c785066da7585375b1fa675cbf799/be507262d190&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24667</TotalTime>
  <Words>1847</Words>
  <Application>Microsoft Macintosh PowerPoint</Application>
  <PresentationFormat>Widescreen</PresentationFormat>
  <Paragraphs>205</Paragraphs>
  <Slides>48</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48</vt:i4>
      </vt:variant>
    </vt:vector>
  </HeadingPairs>
  <TitlesOfParts>
    <vt:vector size="61" baseType="lpstr">
      <vt:lpstr>Arial</vt:lpstr>
      <vt:lpstr>Calibri</vt:lpstr>
      <vt:lpstr>Calibri Light</vt:lpstr>
      <vt:lpstr>Kristen ITC</vt:lpstr>
      <vt:lpstr>Museo 300</vt:lpstr>
      <vt:lpstr>Museo 500</vt:lpstr>
      <vt:lpstr>Museo 700</vt:lpstr>
      <vt:lpstr>Museo 900</vt:lpstr>
      <vt:lpstr>Segoe UI</vt:lpstr>
      <vt:lpstr>Segoe UI Light</vt:lpstr>
      <vt:lpstr>Source Code Pro</vt:lpstr>
      <vt:lpstr>Source Code Pro Light</vt:lpstr>
      <vt:lpstr>Office Theme</vt:lpstr>
      <vt:lpstr>BECOMING A LEADER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Becoming a Leader</dc:title>
  <dc:creator>Gary Keeler</dc:creator>
  <cp:lastModifiedBy>Gary Keeler</cp:lastModifiedBy>
  <cp:revision>39</cp:revision>
  <dcterms:created xsi:type="dcterms:W3CDTF">2021-06-24T01:20:21Z</dcterms:created>
  <dcterms:modified xsi:type="dcterms:W3CDTF">2021-07-22T03:12:26Z</dcterms:modified>
</cp:coreProperties>
</file>

<file path=docProps/thumbnail.jpeg>
</file>